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84" r:id="rId2"/>
    <p:sldId id="285" r:id="rId3"/>
    <p:sldId id="294" r:id="rId4"/>
    <p:sldId id="330" r:id="rId5"/>
    <p:sldId id="321" r:id="rId6"/>
    <p:sldId id="309" r:id="rId7"/>
    <p:sldId id="306" r:id="rId8"/>
    <p:sldId id="324" r:id="rId9"/>
    <p:sldId id="319" r:id="rId10"/>
    <p:sldId id="303" r:id="rId11"/>
    <p:sldId id="328" r:id="rId12"/>
    <p:sldId id="329" r:id="rId13"/>
    <p:sldId id="313" r:id="rId14"/>
    <p:sldId id="314" r:id="rId15"/>
    <p:sldId id="327" r:id="rId16"/>
    <p:sldId id="332" r:id="rId17"/>
    <p:sldId id="325" r:id="rId18"/>
    <p:sldId id="311" r:id="rId19"/>
    <p:sldId id="331" r:id="rId20"/>
    <p:sldId id="312" r:id="rId2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9FEAE-F8C0-4550-97AF-163B08DCB1DF}" type="datetimeFigureOut">
              <a:rPr lang="pl-PL" smtClean="0"/>
              <a:t>23.10.2026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73726-42E2-448B-96EB-F2B7724722D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717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AAAE89-B06A-4AD7-8C1F-89A2395EBD61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792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A88C0C-A7A8-0F62-559E-7B8A09D9E97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3BBE746-56D4-E1C6-8619-2252320830A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B72E922-D0FE-86FB-361D-20B9CEAD35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07BF07-FB07-4B4D-BD74-8126B00CAA2D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EB25BE6-1445-031F-27FC-A6A5DD64EF8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E7BA06-7933-390D-6B20-E3B6DC3B5E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4DBC16-197F-46C1-B7EC-F1D5CC48D067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882518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F13C0C-8333-463D-4866-2FE62BA820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EFA336-07A0-0641-ED73-CA12D3A025B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BD345B-A60B-1751-12DD-62C0E68397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9F0578-3D69-4FA4-B713-6FC381242631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F437E76-4E94-5B98-588B-426CF8502C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49E302-5CE6-2095-2010-D047E55006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0EB9CA-F458-4669-A0A1-372FB9ACA61A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838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E7D2A9-6217-7977-86EC-1648AE364D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4F224A3-F788-582D-759E-5E36AE950A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392C35-E853-3031-2646-0DF50446366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CB3B9B-EBB7-4210-B08D-ACA6A0B27159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533989-C7E6-915C-7BB8-40F3134CE83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3195888-8323-79DB-F5DD-D18F4199D4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82F9C69-40D1-45E0-AB9C-43D421893FC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236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A6BAC5-9955-98B9-01B9-10E15A0D5A7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B02BA4-6327-93B3-2E3E-3111C18AFA2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9346EF2-89C9-B1CE-604D-FCFAB6AB9A5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D38E29-29E1-B6FB-E54D-FD5E004233E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0D1423-B105-472F-9FD3-3560DC0EE794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EBEA64B-1211-CD1B-3A15-26C43AAA40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A772E89-C197-9AFB-0549-F421EF99D4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00100E0-CC9B-434E-9692-6C479EFEA75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510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4C8805-4CD3-2F01-87B9-03F1F2AD82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FA7DB0-A405-49B4-2817-A0F5173A14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84FD313-189C-9478-D149-43639321FA2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A43EC32-D1EC-1404-6F0A-2D51B04ADDB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4EA188F-6082-3E10-8396-41F8E3F28751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35378A0-1533-C3F4-8B4E-FE9A710AE26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A4A0F7-5BD6-4A87-9C39-CFFD4701327E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0B7323D-C705-96F4-8ACC-58BBE8B247A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4BFBB44-3CBA-8121-8DA9-F0ED85772B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65C0F4-E4E7-47D8-90C4-B30BFC772C11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039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BEA65A-91EF-FC5C-9010-9C1D1C98D48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F1FFA6E-D61A-2AEE-93F0-8233013AB8F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01872B-A043-4EFE-8753-18E4EA8EC331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CBF68A7-C613-B032-BBDD-CA24705AC87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8FAB278-4392-0E02-1235-4E4F7C0E2E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9DA749-193C-44AC-8F28-35F37FEF59D1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575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38DC24E-13EA-4096-048C-DB3D0255F4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822639-0E72-480E-B16D-EADC4767DEC7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C57DDD5-1CB7-FA78-4BCA-03973066D08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264489-F287-BCA6-868C-BD265D5F52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2A29EC-3D19-4A2D-8C52-B86D381B1300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1506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759CA7-7291-4A1E-FAFF-514ECFA8B3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CD79F88-5DA9-2F28-5F3A-D2822C9E100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6617C59-1543-4F75-745B-D87F63DD13C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CE904EA-9981-DB90-2143-89DE00C3F5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D9665A-D05F-4D20-BEBF-FDA4B5E2D5D8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0FCDBC0-16C0-2AD4-AA12-C24D34BD89E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5184CE-2CD8-804B-367B-B1CEB91A7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80BA03-383B-4408-A7CD-CBA49B921D00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8474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F4BE09-5BFA-2C61-B9F2-7B6FF56D8B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28D0B26-13C0-EF72-3A9C-53AA9825B5D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C16BF17-79FC-1139-21C5-0FC5C6EB4AE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DADFCE2-8764-8BB3-C2E4-DA06E2B282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B91C03-DE42-44A7-AB8B-739DAAFA1855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6F079A8-0FF6-BACE-6899-82A7FAA147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820B6CE-0453-5926-42B8-AF1348254E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D4956E-4C95-4081-B7AE-8823606E22E5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0841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21FE73-C80C-9E71-B65A-EE4431B8747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8756304-F2AB-8621-8759-79BB5E90FAE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D7E0EC6-E2A5-9D9F-1E10-D9FB0E66F23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6D8BF-C3EA-4359-86E0-EAFEF09FB523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CCEC689-8463-FEFB-7014-A6F7451213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4DCF949-76B3-CFA8-675F-555DE11159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F44C7B-4113-48BF-8F3D-F9C2E3C91118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0330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6CFDF95-4FDF-8F67-0209-5DB711E4C03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4C6D909-85DD-25C3-2CD6-8BBF9B8911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FAC2CF-EEDF-BBCE-D937-ACF54B257A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B3A169-A287-40A3-8127-F01409838779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6FD8A1-C4E0-7786-F417-3D3C4EA132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513337C-1199-5FB0-CA3E-D5EDC93021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E1F7DF-06D9-4EF8-B161-FD93DF556C6F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760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12C1CBA-3A2C-9794-A593-86E992B4DE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D5A3C43-8868-2103-B85A-AB9E555E21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CEDB4A-9188-ADB7-D9EE-E807C1ABE9FD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9654C85-C015-4998-9466-3FE1F6980560}" type="datetime1">
              <a:rPr lang="pl-PL"/>
              <a:pPr lvl="0"/>
              <a:t>23.10.2026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D863ACA-DFF9-0976-BB06-507639B4C96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49948FD-9E17-948F-FA33-8F8CA67DE29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pl-PL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63004344-643F-4BDC-BB36-1F6E7153025C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261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pl-PL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pl-PL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pl-PL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hyperlink" Target="https://mpqmje.clicks.mlsend.com/gw/cl/v2.k1.qM8X13PItpj4Tf6W6ArAPX33xS3kRDkRF2o8LsGQImA47jlWvdZKMo5yRfTb3KQRJskvmGhXF0-opDjXswLavISGgxnk4lgabRpBYClwQLycD_ejPkwcaI3Zx6kXlo8pI_TRrRbPI5ukytWq5OsfLn4mdLhNyGl8d0FogcbY0GIhKgXIRrDypXFNLNZI8WvKcknjdibmdApjsMZPbRRisFQtBxLFLZsY4VgDtUayD4_f9SGAHF50qb_C158vnrT46jXgwF25EdiFeCmJ" TargetMode="External"/><Relationship Id="rId4" Type="http://schemas.openxmlformats.org/officeDocument/2006/relationships/hyperlink" Target="https://poczta.onet.pl/NowaWiadomosc/_subtype/Do/_encryptedEmails/QlAkBFFKEBx2dgsdBXJ2cQQBfChCchE2Egk%2FZgEXARAfQkFWQwEGF1QnVkFWAwsCBAFWVkQTB3QWAFQcFB1DBkJSEQwIAQEyak5KWVA%2FJTEKOwZCchF9RCB%2FdncAE2c%3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3355E2DA-E1CD-5CC4-ECBC-32C3052127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4" name="Group 12">
            <a:extLst>
              <a:ext uri="{FF2B5EF4-FFF2-40B4-BE49-F238E27FC236}">
                <a16:creationId xmlns:a16="http://schemas.microsoft.com/office/drawing/2014/main" id="{DFF09655-D344-C6FF-0442-70A39686CC19}"/>
              </a:ext>
            </a:extLst>
          </p:cNvPr>
          <p:cNvGrpSpPr/>
          <p:nvPr/>
        </p:nvGrpSpPr>
        <p:grpSpPr>
          <a:xfrm>
            <a:off x="970416" y="5386053"/>
            <a:ext cx="10247013" cy="954268"/>
            <a:chOff x="970416" y="5386053"/>
            <a:chExt cx="10247013" cy="954268"/>
          </a:xfrm>
        </p:grpSpPr>
        <p:cxnSp>
          <p:nvCxnSpPr>
            <p:cNvPr id="5" name="Straight Arrow Connector 5">
              <a:extLst>
                <a:ext uri="{FF2B5EF4-FFF2-40B4-BE49-F238E27FC236}">
                  <a16:creationId xmlns:a16="http://schemas.microsoft.com/office/drawing/2014/main" id="{0C34DD34-DD07-E534-4361-07B68F102DA6}"/>
                </a:ext>
              </a:extLst>
            </p:cNvPr>
            <p:cNvCxnSpPr/>
            <p:nvPr/>
          </p:nvCxnSpPr>
          <p:spPr>
            <a:xfrm>
              <a:off x="970416" y="5386053"/>
              <a:ext cx="10247013" cy="9062"/>
            </a:xfrm>
            <a:prstGeom prst="straightConnector1">
              <a:avLst/>
            </a:prstGeom>
            <a:noFill/>
            <a:ln w="19046" cap="flat">
              <a:solidFill>
                <a:srgbClr val="FFFFFF"/>
              </a:solidFill>
              <a:prstDash val="solid"/>
              <a:miter/>
            </a:ln>
          </p:spPr>
        </p:cxn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BF21D834-208E-F958-8657-CC8B9C25E016}"/>
                </a:ext>
              </a:extLst>
            </p:cNvPr>
            <p:cNvSpPr txBox="1"/>
            <p:nvPr/>
          </p:nvSpPr>
          <p:spPr>
            <a:xfrm>
              <a:off x="9220983" y="5878659"/>
              <a:ext cx="1985573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192878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7" name="Group 2">
            <a:extLst>
              <a:ext uri="{FF2B5EF4-FFF2-40B4-BE49-F238E27FC236}">
                <a16:creationId xmlns:a16="http://schemas.microsoft.com/office/drawing/2014/main" id="{4EF5D911-0C83-8904-92B6-7A46EA7534D1}"/>
              </a:ext>
            </a:extLst>
          </p:cNvPr>
          <p:cNvGrpSpPr/>
          <p:nvPr/>
        </p:nvGrpSpPr>
        <p:grpSpPr>
          <a:xfrm>
            <a:off x="881637" y="5871984"/>
            <a:ext cx="10247013" cy="776718"/>
            <a:chOff x="881637" y="5871984"/>
            <a:chExt cx="10247013" cy="776718"/>
          </a:xfrm>
        </p:grpSpPr>
        <p:cxnSp>
          <p:nvCxnSpPr>
            <p:cNvPr id="8" name="Straight Arrow Connector 5">
              <a:extLst>
                <a:ext uri="{FF2B5EF4-FFF2-40B4-BE49-F238E27FC236}">
                  <a16:creationId xmlns:a16="http://schemas.microsoft.com/office/drawing/2014/main" id="{0251039E-DDB6-77FF-1074-A2354C5063FA}"/>
                </a:ext>
              </a:extLst>
            </p:cNvPr>
            <p:cNvCxnSpPr/>
            <p:nvPr/>
          </p:nvCxnSpPr>
          <p:spPr>
            <a:xfrm>
              <a:off x="881637" y="5871984"/>
              <a:ext cx="10247013" cy="9052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AE6C5780-C362-0837-63B9-EBE256FC0E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3025"/>
              <a:ext cx="1451765" cy="49567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320F810B-11B3-E9C3-8606-66AA71BF2207}"/>
                </a:ext>
              </a:extLst>
            </p:cNvPr>
            <p:cNvSpPr txBox="1"/>
            <p:nvPr/>
          </p:nvSpPr>
          <p:spPr>
            <a:xfrm>
              <a:off x="9139748" y="6198607"/>
              <a:ext cx="1985573" cy="4001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Text Box 5">
            <a:extLst>
              <a:ext uri="{FF2B5EF4-FFF2-40B4-BE49-F238E27FC236}">
                <a16:creationId xmlns:a16="http://schemas.microsoft.com/office/drawing/2014/main" id="{AA13FDE4-AC50-ED0E-3525-908A032B37E8}"/>
              </a:ext>
            </a:extLst>
          </p:cNvPr>
          <p:cNvSpPr txBox="1"/>
          <p:nvPr/>
        </p:nvSpPr>
        <p:spPr>
          <a:xfrm>
            <a:off x="1144024" y="1432398"/>
            <a:ext cx="10073405" cy="31624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BIULETYN INFORMACYJNY </a:t>
            </a:r>
            <a:r>
              <a:rPr lang="pl-P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</a:t>
            </a: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Uniwersytet Trzeciego Wieku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D7AF03"/>
              </a:solidFill>
              <a:effectLst/>
              <a:uLnTx/>
              <a:uFillTx/>
              <a:latin typeface="Arial Black" pitchFamily="34"/>
              <a:ea typeface="+mn-ea"/>
              <a:cs typeface="+mn-cs"/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0C7E2D13-C952-C17F-6CC5-65F3EFE8CFA1}"/>
              </a:ext>
            </a:extLst>
          </p:cNvPr>
          <p:cNvSpPr txBox="1"/>
          <p:nvPr/>
        </p:nvSpPr>
        <p:spPr>
          <a:xfrm>
            <a:off x="3191813" y="4650290"/>
            <a:ext cx="4860922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Wrocław </a:t>
            </a:r>
            <a:r>
              <a:rPr lang="pl-PL" sz="3200" b="1" kern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.10.2026</a:t>
            </a:r>
          </a:p>
        </p:txBody>
      </p:sp>
      <p:pic>
        <p:nvPicPr>
          <p:cNvPr id="13" name="Graphic 8">
            <a:extLst>
              <a:ext uri="{FF2B5EF4-FFF2-40B4-BE49-F238E27FC236}">
                <a16:creationId xmlns:a16="http://schemas.microsoft.com/office/drawing/2014/main" id="{58A2CBC0-9379-6143-704C-CA0FC04F3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403" y="159297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03C86AFD-6E05-90DA-AF7A-FAFCFBF2A7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46142" y="822049"/>
            <a:ext cx="4345858" cy="488626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48926AD3-A683-7077-1104-8C34A9B3D391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71002090-984B-B6E4-2DCB-5A1E6FCCF3EC}"/>
              </a:ext>
            </a:extLst>
          </p:cNvPr>
          <p:cNvGrpSpPr/>
          <p:nvPr/>
        </p:nvGrpSpPr>
        <p:grpSpPr>
          <a:xfrm>
            <a:off x="881637" y="5871984"/>
            <a:ext cx="10247013" cy="776718"/>
            <a:chOff x="881637" y="5871984"/>
            <a:chExt cx="10247013" cy="77671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F5583A8-CFAB-D906-BC40-67445E080AC6}"/>
                </a:ext>
              </a:extLst>
            </p:cNvPr>
            <p:cNvCxnSpPr/>
            <p:nvPr/>
          </p:nvCxnSpPr>
          <p:spPr>
            <a:xfrm>
              <a:off x="881637" y="5871984"/>
              <a:ext cx="10247013" cy="9052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9B579CA1-9216-33BC-196C-655E125F65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3025"/>
              <a:ext cx="1451765" cy="49567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F8E5CE5D-A914-BFBD-3151-CC6EA9ACCF83}"/>
                </a:ext>
              </a:extLst>
            </p:cNvPr>
            <p:cNvSpPr txBox="1"/>
            <p:nvPr/>
          </p:nvSpPr>
          <p:spPr>
            <a:xfrm>
              <a:off x="9139748" y="6198607"/>
              <a:ext cx="1985573" cy="4001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EB747B0D-425C-64B2-548C-2B896BAB70FC}"/>
              </a:ext>
            </a:extLst>
          </p:cNvPr>
          <p:cNvSpPr txBox="1"/>
          <p:nvPr/>
        </p:nvSpPr>
        <p:spPr>
          <a:xfrm>
            <a:off x="792552" y="232151"/>
            <a:ext cx="7974016" cy="142398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Jak nam miło że już wyłączyliście  swoje telefony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0" name="Obraz 2">
            <a:extLst>
              <a:ext uri="{FF2B5EF4-FFF2-40B4-BE49-F238E27FC236}">
                <a16:creationId xmlns:a16="http://schemas.microsoft.com/office/drawing/2014/main" id="{F90C1A70-5227-ECC3-A796-0A4C94A86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95" y="2053092"/>
            <a:ext cx="3415476" cy="32727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Symbol zastępczy zawartości 2">
            <a:extLst>
              <a:ext uri="{FF2B5EF4-FFF2-40B4-BE49-F238E27FC236}">
                <a16:creationId xmlns:a16="http://schemas.microsoft.com/office/drawing/2014/main" id="{9519AC67-E88D-2AEB-5CF8-29B4D05B9F92}"/>
              </a:ext>
            </a:extLst>
          </p:cNvPr>
          <p:cNvSpPr txBox="1"/>
          <p:nvPr/>
        </p:nvSpPr>
        <p:spPr>
          <a:xfrm>
            <a:off x="5079949" y="2425088"/>
            <a:ext cx="6394455" cy="326370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lvl="0" algn="ctr"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Obecna prezentacja w formie multimedialnej pojawi się na stronie internetowej UTW UEW, </a:t>
            </a:r>
          </a:p>
          <a:p>
            <a:pPr lvl="0" algn="ctr">
              <a:spcBef>
                <a:spcPts val="10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pliku do pobrania, w zakładce </a:t>
            </a:r>
            <a:r>
              <a:rPr lang="pl-PL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Biuletyn UTW</a:t>
            </a: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Graphic 8">
            <a:extLst>
              <a:ext uri="{FF2B5EF4-FFF2-40B4-BE49-F238E27FC236}">
                <a16:creationId xmlns:a16="http://schemas.microsoft.com/office/drawing/2014/main" id="{7B758E93-9461-D45E-66E0-6896252A6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83" y="121647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51CCB001-9DAA-F281-E07F-4542FC4AA9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AAA66DD7-BE76-08DF-0D28-4EEEE93C3D1E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1FC3C05-5DA9-2FDB-ED37-7E203152B587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44F1B1A-80F6-AFB3-379B-F4406FF83C82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2AD2C01F-4B80-3F27-718D-52ED54649D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6F4CD539-1C61-22F3-2BE2-3C0B291F0FB4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39C09C59-6E78-3875-5548-2972B58856AC}"/>
              </a:ext>
            </a:extLst>
          </p:cNvPr>
          <p:cNvSpPr txBox="1"/>
          <p:nvPr/>
        </p:nvSpPr>
        <p:spPr>
          <a:xfrm>
            <a:off x="591305" y="209298"/>
            <a:ext cx="9622464" cy="57708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 algn="ctr"/>
            <a:r>
              <a:rPr lang="pl-PL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SEMESTR ZIMOWY 2026/2027</a:t>
            </a: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l-PL" sz="36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600" b="1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SEMESTR ZIMOWY TRWA:</a:t>
            </a: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algn="ctr"/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05.10.2026 r. do 31.01.2027r</a:t>
            </a:r>
            <a:endParaRPr lang="pl-PL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685800" algn="ctr"/>
            <a:r>
              <a:rPr lang="pl-PL" sz="3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600" b="1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Dni wolne semestr zimowy</a:t>
            </a: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02.11.2026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 – 11. 11.2026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23.12.2026 – 03.01.2027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r>
              <a:rPr lang="pl-PL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06.01.2027</a:t>
            </a:r>
            <a:endParaRPr lang="pl-PL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/>
            <a:r>
              <a:rPr lang="pl-PL" sz="1100" b="1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pl-PL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Graphic 8">
            <a:extLst>
              <a:ext uri="{FF2B5EF4-FFF2-40B4-BE49-F238E27FC236}">
                <a16:creationId xmlns:a16="http://schemas.microsoft.com/office/drawing/2014/main" id="{C04FB383-3A5E-DC79-9842-26359E86C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48" y="209298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431DF-DE59-8ADC-6D0C-0AC59CC85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17F8AF28-E098-1FC1-8AD1-07C493AF66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413C8CDF-9E54-D453-CA1B-BF3466EDCDD0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3A21FB5C-201E-420D-3743-49C665C57C53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7B6E375-27BB-5A90-CA40-77D5458DC154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BDEB08C-FE6E-C77E-395B-1CAB611D33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1EA78662-0C00-4B7B-064F-6FA9C98192BF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1040BC67-6FDA-A65F-0671-6FCBDC2CD038}"/>
              </a:ext>
            </a:extLst>
          </p:cNvPr>
          <p:cNvSpPr txBox="1"/>
          <p:nvPr/>
        </p:nvSpPr>
        <p:spPr>
          <a:xfrm>
            <a:off x="881637" y="1391660"/>
            <a:ext cx="9622464" cy="36471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związku z obowiązkowymi badaniami okresowymi na Uczelni</a:t>
            </a:r>
          </a:p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dnia 27.10.2026 </a:t>
            </a:r>
          </a:p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biuro UTW będzie nieczynne</a:t>
            </a:r>
          </a:p>
          <a:p>
            <a:pPr marL="342900" lvl="0" indent="-342900" algn="ctr">
              <a:buFont typeface="Wingdings" panose="05000000000000000000" pitchFamily="2" charset="2"/>
              <a:buChar char=""/>
              <a:tabLst>
                <a:tab pos="685800" algn="l"/>
              </a:tabLst>
            </a:pPr>
            <a:endParaRPr lang="pl-PL" sz="36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685800"/>
            <a:r>
              <a:rPr lang="pl-PL" sz="3600" b="1" dirty="0">
                <a:solidFill>
                  <a:srgbClr val="00206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pl-PL" sz="36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0" name="Graphic 8">
            <a:extLst>
              <a:ext uri="{FF2B5EF4-FFF2-40B4-BE49-F238E27FC236}">
                <a16:creationId xmlns:a16="http://schemas.microsoft.com/office/drawing/2014/main" id="{A82EC499-0ACE-7F56-8D72-DC5AEFF6C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48" y="209298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508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BFCB93E-BB9E-0C9A-F00E-30B1D2F9C5A6}"/>
              </a:ext>
            </a:extLst>
          </p:cNvPr>
          <p:cNvSpPr txBox="1"/>
          <p:nvPr/>
        </p:nvSpPr>
        <p:spPr>
          <a:xfrm>
            <a:off x="1435395" y="1443359"/>
            <a:ext cx="9282224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Uwaga!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C00000"/>
                </a:solidFill>
                <a:latin typeface="Calibri"/>
                <a:cs typeface="Calibri" pitchFamily="34"/>
              </a:rPr>
              <a:t>Dnia 6 listopada 2026r. wyjątkowo wykład audytoryjny odbędzie się w </a:t>
            </a:r>
            <a:r>
              <a:rPr lang="pl-PL" sz="3600" b="1" u="sng" dirty="0">
                <a:solidFill>
                  <a:srgbClr val="C00000"/>
                </a:solidFill>
                <a:latin typeface="Calibri"/>
                <a:cs typeface="Calibri" pitchFamily="34"/>
              </a:rPr>
              <a:t>sali 113 Z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9D2FD6-6241-F9F3-6B10-B32AE73A1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241" y="68323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07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13A0E-21C1-E639-4F52-BD36E8489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5D565B65-C4BE-F66C-0A44-E6144816FB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FCE73EF2-82A0-A183-BCC4-9882A93C0B1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566DBAE0-11CA-29E1-3878-506ED42040F1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E5D07F0-C414-6E85-D646-47942A81E905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79D5F8D-3959-5904-2B5C-C41E2E78BD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E42AF9BE-3425-10C2-4CCC-DC6F7DDFF8AE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DD74C2F5-D242-8B42-D1A2-3CDC5692EC44}"/>
              </a:ext>
            </a:extLst>
          </p:cNvPr>
          <p:cNvSpPr txBox="1"/>
          <p:nvPr/>
        </p:nvSpPr>
        <p:spPr>
          <a:xfrm>
            <a:off x="924119" y="489045"/>
            <a:ext cx="10162047" cy="51199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Przypominamy</a:t>
            </a: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Każdy słuchacz w ramach czesnego ma prawo do bezpłatnego korzystania:</a:t>
            </a:r>
          </a:p>
          <a:p>
            <a:pPr marL="571500" marR="0" lvl="0" indent="-57150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 dwóch zajęć sportowych (oprócz jogi)  </a:t>
            </a:r>
          </a:p>
          <a:p>
            <a:pPr marL="571500" marR="0" lvl="0" indent="-57150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 jednego lektoratu językowego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 każde następne zajęcia sportowe i kolejny lektorat pobierana jest opłata w </a:t>
            </a:r>
            <a:r>
              <a:rPr kumimoji="0" lang="pl-PL" sz="32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wysokości 5 zł/godz. lekcyjną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Prośba o podpisywanie list na wszystkich zajęciach </a:t>
            </a:r>
            <a:r>
              <a:rPr kumimoji="0" lang="pl-PL" sz="32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tylko pod datą bieżących zajęć</a:t>
            </a:r>
          </a:p>
        </p:txBody>
      </p:sp>
      <p:pic>
        <p:nvPicPr>
          <p:cNvPr id="10" name="Graphic 8">
            <a:extLst>
              <a:ext uri="{FF2B5EF4-FFF2-40B4-BE49-F238E27FC236}">
                <a16:creationId xmlns:a16="http://schemas.microsoft.com/office/drawing/2014/main" id="{CCFB2D96-3857-972D-63F5-227959F5B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748" y="36353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865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BFCB93E-BB9E-0C9A-F00E-30B1D2F9C5A6}"/>
              </a:ext>
            </a:extLst>
          </p:cNvPr>
          <p:cNvSpPr txBox="1"/>
          <p:nvPr/>
        </p:nvSpPr>
        <p:spPr>
          <a:xfrm>
            <a:off x="933540" y="209298"/>
            <a:ext cx="10143206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Opłaty za dodatkowe zajęcia: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600" b="1" u="sng" dirty="0">
              <a:solidFill>
                <a:srgbClr val="C00000"/>
              </a:solidFill>
              <a:latin typeface="Calibri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u="sng" dirty="0">
                <a:solidFill>
                  <a:srgbClr val="C00000"/>
                </a:solidFill>
                <a:latin typeface="Calibri"/>
                <a:cs typeface="Calibri" pitchFamily="34"/>
              </a:rPr>
              <a:t>Joga–30 godzin lekcyjnych x 5zł – 150 zł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u="sng" dirty="0">
                <a:solidFill>
                  <a:srgbClr val="C00000"/>
                </a:solidFill>
                <a:latin typeface="Calibri"/>
                <a:cs typeface="Calibri" pitchFamily="34"/>
              </a:rPr>
              <a:t>Wpłata na konto</a:t>
            </a:r>
          </a:p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Uniwersytet Ekonomiczny we Wrocławiu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ul. Komandorska 118/120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53-345 Wrocław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Bank Pekao S.A.  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48 1240 6814 1111 0011 2932 6828</a:t>
            </a:r>
            <a:endParaRPr lang="pl-PL" sz="2800" b="1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6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Język dodatkowy–30 godzin lekcyjnych x 5zł – 150 zł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u="sng" dirty="0">
                <a:solidFill>
                  <a:srgbClr val="C00000"/>
                </a:solidFill>
                <a:latin typeface="Calibri"/>
                <a:cs typeface="Calibri" pitchFamily="34"/>
              </a:rPr>
              <a:t>Zajęcia sportowe dodatkowe – 75 zł</a:t>
            </a:r>
            <a:endParaRPr kumimoji="0" lang="pl-PL" sz="36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50353E3-AE76-C3DE-BA2B-1080767BB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83" y="32121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5586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417A2A-5E51-2E9E-952C-184EE4BA1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EBDA2C58-4472-84F9-9FE5-20FA538FA5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273183AF-DC15-3BBD-34A0-5475AF389AC0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286361E-0DDA-B52F-568C-3A24C4AAB932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5F81C8A-50D5-DDD3-592D-3D5939681B7E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0B802D50-99A8-6067-DF3E-D758D63F98F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CB0C669D-E387-EA44-4DE8-FF4FA0E3E0E1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520F4527-4817-D14F-FF14-0527160EE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83" y="32121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887545-7450-83FE-F768-851C49FEEF29}"/>
              </a:ext>
            </a:extLst>
          </p:cNvPr>
          <p:cNvSpPr txBox="1"/>
          <p:nvPr/>
        </p:nvSpPr>
        <p:spPr>
          <a:xfrm>
            <a:off x="1350334" y="889844"/>
            <a:ext cx="966499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Zajęcia tenisa stołowego </a:t>
            </a: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Poniedziałek, SWFiS, godz. 12.00-13.30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Zajęcia prowadzi mgr Rafał Michalak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0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Zapisy mailowo w biurze UTW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3600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utw@ue.wroc.pl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1767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A6FF23-EFB9-4A26-5619-3DB14F7F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6A24E66-19FA-87AF-E0CF-965F02AC30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63323" y="-3172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DFC245B0-31B2-86CD-1BC5-C9D9BFA2ACA8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788DE5A8-E536-DDF6-6ABB-66D267699FDD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76ABE54-4A38-7F3A-9A7B-87C1A3DE40EC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A7B8AE27-90DC-FA39-9337-3686CB8D073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832D7E70-CF4F-78B6-BD5D-F590EBB69871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A4C6E7D-7463-861A-8C86-5EEC7226AFED}"/>
              </a:ext>
            </a:extLst>
          </p:cNvPr>
          <p:cNvSpPr txBox="1"/>
          <p:nvPr/>
        </p:nvSpPr>
        <p:spPr>
          <a:xfrm>
            <a:off x="6539023" y="1030288"/>
            <a:ext cx="538007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l-PL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Informujemy, że wkrótce zostanie uruchomiony automatyczny system wjazdu i wyjazdu na i z parkingu przy Studium Wychowania Fizycznego i Sportu. Słuchacze Uniwersytetu Trzeciego Wieku będą mogli korzystać z parkingu na zasadach ogólnych. </a:t>
            </a: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CBAD9F4-D65A-A634-21DD-20DC611EE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755" y="650876"/>
            <a:ext cx="5505450" cy="5553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F93D6D2-56B2-0B92-B8F9-78E99FC49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060" y="42069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010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2B5A1334-4112-6121-49BF-34FF667F71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63323" y="-13004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5AE33C6F-8F79-6102-C063-BF14B200BAF5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908BDBC3-1B62-95DD-F5CE-5A67F151DF9B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C330F47-DE5D-1ECA-DD60-BD617031AF42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8E0E8E49-75D0-967F-5D1D-387BD5122C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468BCFD8-8828-E9EF-F53D-3B3FE767C11C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4E09E2C-6E25-952A-71A9-A79B003F5F68}"/>
              </a:ext>
            </a:extLst>
          </p:cNvPr>
          <p:cNvSpPr txBox="1"/>
          <p:nvPr/>
        </p:nvSpPr>
        <p:spPr>
          <a:xfrm>
            <a:off x="425303" y="1030288"/>
            <a:ext cx="114937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Oferta „Pary z Gara” dla słuchaczy UTW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Słuchacze UTW mają zniżkę w stołówce studenckiej na podstawie okazanej legitymacji UTW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B4F6345-21CC-E7E9-9F60-7D3ADF2B2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83" y="59917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668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D8A1C-E53E-90F0-4ECD-FEE888E4C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DA223B2A-2AE5-FA9D-5442-859EB1E892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63323" y="-13004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266E4E9E-5E64-67A2-48FA-CA8D6C5E67E3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5F0DCEB-CED0-8595-EF55-C9A913775B9C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9B05F26-2EA6-90E3-E6FD-372ED87EDA98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7931FD91-034B-752B-2020-A4EFEA4D27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B6C65802-C570-3690-00D1-F3AABF760773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9877FAE4-5828-FCE5-57CD-0C3095576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83" y="59917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070FF5-6CA8-B314-501A-4A3ADE8362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392" y="156526"/>
            <a:ext cx="5167673" cy="661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58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1FC5BD-8F13-4698-145E-B3BCCAD97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2551D76-4291-731A-3B67-0053098896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63323" y="-13004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3895C9CE-83C8-69E0-5D7A-B9A7351C38F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8342A9F-7D0C-B9EC-061E-9F1DD6BC2335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4AD1722-B0D4-2B56-0CE0-CC8F8A098D1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244C88F0-5A6A-6A02-ACD8-D09E8A6363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FA8B4597-F23C-D46F-E15D-C44A8F7AB065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BF1AFB78-968C-0C4C-62E6-8CC380B11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83" y="59917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DAEAC4-27F5-033C-59B2-0D0478023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9733" y="0"/>
            <a:ext cx="5452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48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AD79760-5E62-B84E-1AD5-E763714ED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C844EB45-E4B7-BBE9-17F1-5FDA37E58B5B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1FBCEEF-C857-579D-F227-22FA0271E2F4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158F051-81FC-954C-AEFF-BAB5D0DDB223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B4C4B3B1-ACBD-5043-B23E-4BBBB59ED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7E32FCA-0B72-CA81-AD6D-1CF56A680618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CE6F4D3-DE90-88B5-AFAF-C1150050E708}"/>
              </a:ext>
            </a:extLst>
          </p:cNvPr>
          <p:cNvSpPr txBox="1"/>
          <p:nvPr/>
        </p:nvSpPr>
        <p:spPr>
          <a:xfrm>
            <a:off x="294167" y="388519"/>
            <a:ext cx="1166746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Odkryj piękno, które porusza duszę – Ein deutsches Requiem Johannesa Brahmsa</a:t>
            </a:r>
            <a:b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Operze Wrocławskiej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Są dzieła, które pozostają w sercu na długo. Ein Deutsches Requiem to niezwykła muzyczna podróż poprzez emocje, od zadumy i refleksji po nadzieję, ukojenie i wewnętrzny spokój.</a:t>
            </a:r>
          </a:p>
          <a:p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Już 6 i 8 listopada 2026 r. zapraszamy do Opery Wrocławskiej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 spotkanie z jednym z najpiękniejszych dzieł muzyki oratoryjnej. Monumentalne brzmienie połączonych zespołów: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Chóru Opery Wrocławskiej i Polskiego Narodowego Chóru Młodzieżowego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pod batutą Dyrektor Opery Wrocławskiej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Agnieszki Franków-Żelazny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Poruszające partie solowe wykona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Hanna Sosnowska-Bill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(sopran) oraz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Jerzy Butryn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(baryton). Bogactwo partytury ukaże </a:t>
            </a:r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Orkiestra Opery Wrocławskiej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Czeka na Państwa wyjątkowe doświadczenie, które pozwoli na chwilę zatrzymania się w codziennym biegu i zanurzy w świecie wielkiej muzyki.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Johannes Brahms stworzył dzieło, które przemawia ponad czasem i pokoleniami. To muzyka o ludzkich uczuciach, przemijaniu i nadziei – bliska każdemu.</a:t>
            </a:r>
          </a:p>
          <a:p>
            <a:r>
              <a:rPr lang="pl-P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Koncert został objęty patronatem honorowym Konsula Generalnego Niemiec - Martina Kremera.</a:t>
            </a: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Bilety w cenie 40-120 zł (bilety normalne) / 40-70 zł (bilety ulgowe)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Rezerwacja biletów: 71 370 88 80 / </a:t>
            </a:r>
            <a:r>
              <a:rPr lang="pl-PL" sz="20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opera@opera.wroclaw.pl</a:t>
            </a: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(poniedziałek-piątek 8:00-16:00)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Kasa biletowa: 71 370 88 18 (poniedziałek-sobota 12:00-19:00, niedziela - w dni spektakli porannych: 9.30-16.30, niedziela - w dni spektakli wieczornych: 11.00-18.00)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Zakup biletów online: </a:t>
            </a:r>
            <a:r>
              <a:rPr lang="pl-PL" sz="20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https://www.opera.wroclaw.pl/repertuar?q=requiem</a:t>
            </a: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D956FC6-6D03-DAF5-54A2-2E1A10570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748" y="68424"/>
            <a:ext cx="2271252" cy="95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643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3143887-519D-061E-3B9B-3D837402D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A1FA48EC-23F2-8618-6866-B0F99C3249A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2E64E8B-52CC-B802-934C-A18CBF62BDDB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496A568-643A-F92D-6264-EC2D12D3FD49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A2DCD7D-4604-4752-5FBA-4B3AA63870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12B25C4-13A4-E2C9-C00D-D49E48AE07E0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CCB6BED-2C1F-9074-3A4D-659BFA6B6050}"/>
              </a:ext>
            </a:extLst>
          </p:cNvPr>
          <p:cNvSpPr txBox="1"/>
          <p:nvPr/>
        </p:nvSpPr>
        <p:spPr>
          <a:xfrm>
            <a:off x="223284" y="513558"/>
            <a:ext cx="11472530" cy="4552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Zapraszamy do udziału w Wędrówkach „Śladami Grotowskiego”. Osoby uczestniczące w spacerach otrzymają dostęp do opowieści, których próżno szukać w podręcznikach. Stefania Gardecka, wieloletnia współpracowniczka Jerzego Grotowskiego, podzieli się 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wspomnieniami, anegdotami i historiami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które przywracają ludzki wymiar postaci otoczonej legendą.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Harmonogram Wędrówek ze Stefanią Gardecką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Wędrówka 2. Codzienność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12.11.2026, 17:00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55C43A-C603-F9F6-9123-95EAAEB470FF}"/>
              </a:ext>
            </a:extLst>
          </p:cNvPr>
          <p:cNvSpPr txBox="1"/>
          <p:nvPr/>
        </p:nvSpPr>
        <p:spPr>
          <a:xfrm>
            <a:off x="6945340" y="3502311"/>
            <a:ext cx="41799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Wędrówka 3. Wydarzenia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17.12.2026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,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17:00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Wędrówka 4. Listy do…</a:t>
            </a:r>
            <a:b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14.01.2027, 18:00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Roboto" panose="02000000000000000000" pitchFamily="2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F6EBF8D-AAE5-7CF6-D6ED-47206ED44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135" y="60867"/>
            <a:ext cx="2620500" cy="10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44310E-360B-3392-316B-FBF01868B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6BC1C99A-F264-54D2-0BE5-4887202F5F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47FDC832-3C5E-AB48-3402-DF595ACBD9CD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A95A1E39-455D-DDE8-E11D-9BACE670DFF0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F3F2D21-AAA6-56FD-2FF7-04D29F3BFEDC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5395F013-93C8-A098-C85D-74A851A992F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EA32019A-5DFB-0B5B-4833-4A03FA5E3766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C83B2908-FADA-98C0-C758-1B29573E4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135" y="60867"/>
            <a:ext cx="2620500" cy="10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681B18-9353-39DB-5155-615C607C78E8}"/>
              </a:ext>
            </a:extLst>
          </p:cNvPr>
          <p:cNvSpPr txBox="1"/>
          <p:nvPr/>
        </p:nvSpPr>
        <p:spPr>
          <a:xfrm>
            <a:off x="616688" y="713313"/>
            <a:ext cx="1066445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PAŹDZIERNIKA 2026/SOBOTA/ GODZ.19 00 BAZYLIKA ŚW.ELZBIETY </a:t>
            </a:r>
          </a:p>
          <a:p>
            <a:r>
              <a:rPr 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KONCERT Z OKAZJI 20- LECIA PRACY ARTYSTYCZNEJ WROCŁAWSKIEGO ORGANISTY BARTOSZA PATRYKA RZYMANA.</a:t>
            </a:r>
          </a:p>
          <a:p>
            <a:r>
              <a:rPr 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WSTĘP WOLNY!!!</a:t>
            </a:r>
          </a:p>
          <a:p>
            <a:br>
              <a:rPr 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l-PL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 LISTOPADA 2026 GODZ.18 00 IMPART CENTRUM</a:t>
            </a:r>
            <a:r>
              <a:rPr 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KONCERT OPEROWY "WŁOSKA UCZTA" KRZYSZTOF SZUMAŃSKI,JOANNA MOSKOWICZ,BOJANA DIMKOWIC - TYLKO DO 25 PAŹDZIERNIKA BILETY W PRZEDSPRZEDAZY 40 ZŁ. OD 25 PAŹDZIERNIKA 50 ZŁ. </a:t>
            </a:r>
          </a:p>
          <a:p>
            <a:r>
              <a:rPr 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Anna Zybura</a:t>
            </a:r>
          </a:p>
          <a:p>
            <a:pPr>
              <a:buNone/>
            </a:pPr>
            <a:endParaRPr lang="pl-PL" sz="2800" b="0" i="0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724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276BAE-FAD5-4051-2290-09800056E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92BBDA5C-E671-6711-CD2C-12BF3BDE12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744BFDCF-F24D-8899-6078-6A56B19C9438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C36150E4-2D6F-C072-6442-B27C00FAE4B9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E373D31-B0F6-96D6-5507-A87D70601E6B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69E489A2-C3A2-9DB4-AF31-15C31890CDC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A9913703-04C0-4FC0-5191-A4AFC733EE7F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13126E10-C25B-D447-B1C4-CEB2EC43F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135" y="60867"/>
            <a:ext cx="2620500" cy="10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1BDD4C-D6B8-13D3-6F92-1A963371DF3E}"/>
              </a:ext>
            </a:extLst>
          </p:cNvPr>
          <p:cNvSpPr txBox="1"/>
          <p:nvPr/>
        </p:nvSpPr>
        <p:spPr>
          <a:xfrm>
            <a:off x="616688" y="713313"/>
            <a:ext cx="1066445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28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31 GRUDNIA 2026 GODZ.18 00 NFM</a:t>
            </a:r>
            <a:endParaRPr lang="pl-PL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0" algn="l">
              <a:buNone/>
            </a:pPr>
            <a:r>
              <a:rPr lang="pl-PL" sz="2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WROCŁAWIU KONCERT SYLWESTROWY "FOUR SEANSONS &amp; SONGS FROM GONDOLA" </a:t>
            </a:r>
          </a:p>
          <a:p>
            <a:pPr indent="0" algn="l">
              <a:buNone/>
            </a:pPr>
            <a:r>
              <a:rPr lang="pl-PL" sz="2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BILET GRUPOWY ULGOWY NASZ WROCŁAW MAX 150 ZŁ W SEKTORZE AMFITEATR IV RZĄD KUPUJEMY W KASIE NFM DO </a:t>
            </a:r>
            <a:r>
              <a:rPr lang="pl-PL" sz="28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DNIA 10 GRUDNIA NA HASŁO UTW UE.</a:t>
            </a:r>
          </a:p>
          <a:p>
            <a:pPr indent="0" algn="l">
              <a:buNone/>
            </a:pPr>
            <a:r>
              <a:rPr lang="pl-PL" sz="2800" b="0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Anna Zybura</a:t>
            </a:r>
          </a:p>
        </p:txBody>
      </p:sp>
    </p:spTree>
    <p:extLst>
      <p:ext uri="{BB962C8B-B14F-4D97-AF65-F5344CB8AC3E}">
        <p14:creationId xmlns:p14="http://schemas.microsoft.com/office/powerpoint/2010/main" val="2236474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1C1095-D926-D2C3-7899-25ECBE05A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F114A1F-407D-FD6B-961D-CD5760E6B2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9669CA15-9370-53C7-36F6-7AA9BA52FC17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142F2A73-2649-4941-41B0-1EF77F0DEB49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D49B039-A7AB-2810-396C-EF443663B337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5110FA23-66B0-649C-BBE0-997DC9F68EA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55609369-8F04-A1CA-EC21-99535F8C1B52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75564C8E-6135-EC2A-0E95-D6CDBC51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135" y="60867"/>
            <a:ext cx="2620500" cy="109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B22A0E-C1BD-9838-4497-7917E06C7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44" y="223824"/>
            <a:ext cx="7478233" cy="38325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7F1AA0-439F-F180-9A9A-072873D774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0009" y="3584179"/>
            <a:ext cx="5299161" cy="276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66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B3143887-519D-061E-3B9B-3D837402D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A1FA48EC-23F2-8618-6866-B0F99C3249A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2E64E8B-52CC-B802-934C-A18CBF62BDDB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496A568-643A-F92D-6264-EC2D12D3FD49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A2DCD7D-4604-4752-5FBA-4B3AA63870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212B25C4-13A4-E2C9-C00D-D49E48AE07E0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pole tekstowe 11">
            <a:extLst>
              <a:ext uri="{FF2B5EF4-FFF2-40B4-BE49-F238E27FC236}">
                <a16:creationId xmlns:a16="http://schemas.microsoft.com/office/drawing/2014/main" id="{9301A8B1-3C7E-EC60-497F-AADF13314956}"/>
              </a:ext>
            </a:extLst>
          </p:cNvPr>
          <p:cNvSpPr txBox="1"/>
          <p:nvPr/>
        </p:nvSpPr>
        <p:spPr>
          <a:xfrm>
            <a:off x="528616" y="258850"/>
            <a:ext cx="11199096" cy="79124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Wszystkich słuchaczy, szczególnie nowo przyjętych, zachęcamy do korzystania z bogatej oferty sekcji zainteresowań.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Lista wszystkich sekcji z danymi kontaktowymi ich przewodniczących dostępna na stronie UTW.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Terminy i sale dla poszczególnych sekcji:</a:t>
            </a:r>
          </a:p>
          <a:p>
            <a:pPr>
              <a:defRPr/>
            </a:pP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Sekcja brydża   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wtorki, sala 111D, godz. 14.00-18.00</a:t>
            </a:r>
            <a:b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Sekcja gier logicznych -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wtorki, sala 218A, godz.13:30 – 17.00</a:t>
            </a:r>
            <a:b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Sekcja kultury i sztuki 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–13.11.,27.11.,11.12.,18.12.,sala 308E</a:t>
            </a:r>
          </a:p>
          <a:p>
            <a:pPr>
              <a:defRPr/>
            </a:pP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Sekcja psychologiczna 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- 6.11., 20.11., 4.12., 18.12.,godz.10.30, sala 302E</a:t>
            </a:r>
          </a:p>
          <a:p>
            <a:pPr lvl="0">
              <a:defRPr/>
            </a:pP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Sekcja turystyki </a:t>
            </a:r>
            <a:r>
              <a:rPr lang="pl-PL" sz="24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- 30.10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15.01., 29.01., godz 10:30-11:30, sala 302E, 06.11., 20.11., 04.12.</a:t>
            </a:r>
          </a:p>
          <a:p>
            <a:pPr lvl="0">
              <a:defRPr/>
            </a:pP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Sekcja Haiku 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pierwszy wtorek miesiąca, godz.14.00</a:t>
            </a:r>
          </a:p>
          <a:p>
            <a:pPr lvl="0">
              <a:defRPr/>
            </a:pP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Chór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środy, sala 214 A, godz. 17:30-20.00</a:t>
            </a:r>
          </a:p>
          <a:p>
            <a:pPr lvl="0">
              <a:defRPr/>
            </a:pPr>
            <a:r>
              <a:rPr lang="pl-PL" sz="2400" b="1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Sekcja origami </a:t>
            </a:r>
            <a:r>
              <a:rPr lang="pl-PL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czwartki, sala 501E, godz. 13.15-16.30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2000" b="1" i="0" u="none" strike="noStrike" kern="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 pitchFamily="34"/>
              </a:rPr>
              <a:t>https://uew.pl/kandydaci/uniwersytet-trzeciego-wieku-oddzial-we-wroclawiu/#sekcje-utw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</p:txBody>
      </p:sp>
      <p:pic>
        <p:nvPicPr>
          <p:cNvPr id="10" name="Graphic 8">
            <a:extLst>
              <a:ext uri="{FF2B5EF4-FFF2-40B4-BE49-F238E27FC236}">
                <a16:creationId xmlns:a16="http://schemas.microsoft.com/office/drawing/2014/main" id="{4951F5A7-748A-54FF-E0A2-0F01DCB20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666" y="1"/>
            <a:ext cx="2702204" cy="113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AE8FC-6A32-E182-65FA-B9DA6B239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71C8B790-E83D-B2CB-FE05-E218A6C96B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5F8127BB-0F4D-E5E5-7088-B234F270649F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B6D33493-6666-CF74-9DE3-5A9483E65785}"/>
              </a:ext>
            </a:extLst>
          </p:cNvPr>
          <p:cNvGrpSpPr/>
          <p:nvPr/>
        </p:nvGrpSpPr>
        <p:grpSpPr>
          <a:xfrm>
            <a:off x="881637" y="5878659"/>
            <a:ext cx="10247013" cy="770043"/>
            <a:chOff x="881637" y="5878659"/>
            <a:chExt cx="10247013" cy="7700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5842D78-7212-B154-4019-5D7B9AEE546E}"/>
                </a:ext>
              </a:extLst>
            </p:cNvPr>
            <p:cNvCxnSpPr/>
            <p:nvPr/>
          </p:nvCxnSpPr>
          <p:spPr>
            <a:xfrm>
              <a:off x="881637" y="5878659"/>
              <a:ext cx="10247013" cy="8970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A28C43D3-53FC-6935-5BD7-4F50DB6A45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7286"/>
              <a:ext cx="1451765" cy="49141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DD46FA93-05AF-4105-7C13-7F50508747AB}"/>
                </a:ext>
              </a:extLst>
            </p:cNvPr>
            <p:cNvSpPr txBox="1"/>
            <p:nvPr/>
          </p:nvSpPr>
          <p:spPr>
            <a:xfrm>
              <a:off x="9139748" y="6202475"/>
              <a:ext cx="1985573" cy="3966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F9EF075-974F-59A8-D21F-805890ADEE56}"/>
              </a:ext>
            </a:extLst>
          </p:cNvPr>
          <p:cNvSpPr txBox="1"/>
          <p:nvPr/>
        </p:nvSpPr>
        <p:spPr>
          <a:xfrm>
            <a:off x="1364031" y="870708"/>
            <a:ext cx="9282224" cy="4316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dirty="0">
                <a:solidFill>
                  <a:srgbClr val="C00000"/>
                </a:solidFill>
                <a:latin typeface="Calibri"/>
                <a:cs typeface="Calibri" pitchFamily="34"/>
              </a:rPr>
              <a:t>Przypominamy</a:t>
            </a:r>
          </a:p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pl-PL" sz="3600" b="1" dirty="0">
              <a:solidFill>
                <a:srgbClr val="C00000"/>
              </a:solidFill>
              <a:latin typeface="Calibri"/>
              <a:cs typeface="Calibri" pitchFamily="34"/>
            </a:endParaRPr>
          </a:p>
          <a:p>
            <a:pPr lvl="0" algn="ctr" hangingPunct="0">
              <a:spcBef>
                <a:spcPts val="9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3600" b="1" kern="0" dirty="0">
                <a:solidFill>
                  <a:srgbClr val="C00000"/>
                </a:solidFill>
                <a:latin typeface="Calibri"/>
                <a:cs typeface="Calibri" pitchFamily="34"/>
              </a:rPr>
              <a:t>Strona internetowa jest najważniejszym kanałem do kontaktu, tam pojawiają się informacje o zmianach, o nagłych odwołaniach zajęć, o dodatkowych zajęciach.</a:t>
            </a:r>
            <a:endParaRPr lang="pl-PL" sz="3600" b="1" dirty="0">
              <a:solidFill>
                <a:srgbClr val="C00000"/>
              </a:solidFill>
              <a:latin typeface="Calibri"/>
              <a:cs typeface="Calibri" pitchFamily="34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 pitchFamily="34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B0775B0-170D-CAC9-AD6F-F33B206C5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241" y="68323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EA15DB-D2AE-7107-6729-9542BCA9FB2C}"/>
              </a:ext>
            </a:extLst>
          </p:cNvPr>
          <p:cNvSpPr txBox="1"/>
          <p:nvPr/>
        </p:nvSpPr>
        <p:spPr>
          <a:xfrm>
            <a:off x="13226902" y="29664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7587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AF0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6044F-95A2-339D-53F9-555A329B0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2">
            <a:extLst>
              <a:ext uri="{FF2B5EF4-FFF2-40B4-BE49-F238E27FC236}">
                <a16:creationId xmlns:a16="http://schemas.microsoft.com/office/drawing/2014/main" id="{C923EA86-E4A7-6A8B-5DD1-D46147BD68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2820" y="-1591"/>
            <a:ext cx="6102348" cy="68611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6A63DC39-8CCF-6072-0257-47B3558A8A92}"/>
              </a:ext>
            </a:extLst>
          </p:cNvPr>
          <p:cNvSpPr txBox="1"/>
          <p:nvPr/>
        </p:nvSpPr>
        <p:spPr>
          <a:xfrm>
            <a:off x="9220983" y="5878659"/>
            <a:ext cx="1985573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928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www.uew.pl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92878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pSp>
        <p:nvGrpSpPr>
          <p:cNvPr id="5" name="Group 2">
            <a:extLst>
              <a:ext uri="{FF2B5EF4-FFF2-40B4-BE49-F238E27FC236}">
                <a16:creationId xmlns:a16="http://schemas.microsoft.com/office/drawing/2014/main" id="{0A1DD434-75BE-92FD-8698-0CB3E7A8D048}"/>
              </a:ext>
            </a:extLst>
          </p:cNvPr>
          <p:cNvGrpSpPr/>
          <p:nvPr/>
        </p:nvGrpSpPr>
        <p:grpSpPr>
          <a:xfrm>
            <a:off x="881637" y="5871984"/>
            <a:ext cx="10247013" cy="776718"/>
            <a:chOff x="881637" y="5871984"/>
            <a:chExt cx="10247013" cy="77671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3FD91D2-3D06-2C78-ACB9-789D93735DA9}"/>
                </a:ext>
              </a:extLst>
            </p:cNvPr>
            <p:cNvCxnSpPr/>
            <p:nvPr/>
          </p:nvCxnSpPr>
          <p:spPr>
            <a:xfrm>
              <a:off x="881637" y="5871984"/>
              <a:ext cx="10247013" cy="9052"/>
            </a:xfrm>
            <a:prstGeom prst="straightConnector1">
              <a:avLst/>
            </a:prstGeom>
            <a:noFill/>
            <a:ln w="19046" cap="flat">
              <a:solidFill>
                <a:srgbClr val="D7D7D7"/>
              </a:solidFill>
              <a:prstDash val="solid"/>
              <a:miter/>
            </a:ln>
          </p:spPr>
        </p:cxnSp>
        <p:pic>
          <p:nvPicPr>
            <p:cNvPr id="7" name="Graphic 8">
              <a:extLst>
                <a:ext uri="{FF2B5EF4-FFF2-40B4-BE49-F238E27FC236}">
                  <a16:creationId xmlns:a16="http://schemas.microsoft.com/office/drawing/2014/main" id="{C1DF575A-10F2-EB56-D11A-942FD784B2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862" y="6153025"/>
              <a:ext cx="1451765" cy="495677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B4E4F6A4-3A06-F0A1-0870-FF8991EA5C11}"/>
                </a:ext>
              </a:extLst>
            </p:cNvPr>
            <p:cNvSpPr txBox="1"/>
            <p:nvPr/>
          </p:nvSpPr>
          <p:spPr>
            <a:xfrm>
              <a:off x="9139748" y="6198607"/>
              <a:ext cx="1985573" cy="4001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AAF0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</a:rPr>
                <a:t>www.uew.pl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AAF0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9" name="Text Box 5">
            <a:extLst>
              <a:ext uri="{FF2B5EF4-FFF2-40B4-BE49-F238E27FC236}">
                <a16:creationId xmlns:a16="http://schemas.microsoft.com/office/drawing/2014/main" id="{721C89EF-296F-73DD-912E-AA9DDAE009EE}"/>
              </a:ext>
            </a:extLst>
          </p:cNvPr>
          <p:cNvSpPr txBox="1"/>
          <p:nvPr/>
        </p:nvSpPr>
        <p:spPr>
          <a:xfrm>
            <a:off x="719139" y="800100"/>
            <a:ext cx="7883527" cy="21544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+mn-cs"/>
              </a:rPr>
              <a:t>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l-PL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itchFamily="34"/>
                <a:ea typeface="+mn-ea"/>
                <a:cs typeface="+mn-cs"/>
              </a:rPr>
              <a:t>         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 Black" pitchFamily="3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08F2E1-766D-9C65-35CA-BBE3BD9DE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29" y="1000754"/>
            <a:ext cx="10721732" cy="4891411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AE5B4BD-85C9-FDF5-1D62-F4D0F7BB1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983" y="131087"/>
            <a:ext cx="2909887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375967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1144</Words>
  <Application>Microsoft Office PowerPoint</Application>
  <PresentationFormat>Panoramiczny</PresentationFormat>
  <Paragraphs>143</Paragraphs>
  <Slides>20</Slides>
  <Notes>1</Notes>
  <HiddenSlides>1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Arial Black</vt:lpstr>
      <vt:lpstr>Calibri</vt:lpstr>
      <vt:lpstr>Times New Roman</vt:lpstr>
      <vt:lpstr>Wingdings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Beata Winnicka</dc:creator>
  <cp:lastModifiedBy>Beata Winnicka</cp:lastModifiedBy>
  <cp:revision>76</cp:revision>
  <cp:lastPrinted>2025-05-29T09:08:29Z</cp:lastPrinted>
  <dcterms:created xsi:type="dcterms:W3CDTF">2025-05-29T07:37:41Z</dcterms:created>
  <dcterms:modified xsi:type="dcterms:W3CDTF">2026-10-23T06:51:06Z</dcterms:modified>
</cp:coreProperties>
</file>