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4" r:id="rId2"/>
    <p:sldId id="285" r:id="rId3"/>
    <p:sldId id="294" r:id="rId4"/>
    <p:sldId id="295" r:id="rId5"/>
    <p:sldId id="308" r:id="rId6"/>
    <p:sldId id="310" r:id="rId7"/>
    <p:sldId id="307" r:id="rId8"/>
    <p:sldId id="300" r:id="rId9"/>
    <p:sldId id="309" r:id="rId10"/>
    <p:sldId id="306" r:id="rId11"/>
    <p:sldId id="319" r:id="rId12"/>
    <p:sldId id="321" r:id="rId13"/>
    <p:sldId id="303" r:id="rId14"/>
    <p:sldId id="313" r:id="rId15"/>
    <p:sldId id="320" r:id="rId16"/>
    <p:sldId id="314" r:id="rId17"/>
    <p:sldId id="316" r:id="rId18"/>
    <p:sldId id="318" r:id="rId19"/>
    <p:sldId id="317" r:id="rId20"/>
    <p:sldId id="311" r:id="rId21"/>
    <p:sldId id="312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FEAE-F8C0-4550-97AF-163B08DCB1DF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73726-42E2-448B-96EB-F2B7724722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717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AAE89-B06A-4AD7-8C1F-89A2395EBD61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792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AAE89-B06A-4AD7-8C1F-89A2395EBD61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79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A88C0C-A7A8-0F62-559E-7B8A09D9E9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3BBE746-56D4-E1C6-8619-2252320830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B72E922-D0FE-86FB-361D-20B9CEAD35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07BF07-FB07-4B4D-BD74-8126B00CAA2D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B25BE6-1445-031F-27FC-A6A5DD64EF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E7BA06-7933-390D-6B20-E3B6DC3B5E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4DBC16-197F-46C1-B7EC-F1D5CC48D067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82518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F13C0C-8333-463D-4866-2FE62BA820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EFA336-07A0-0641-ED73-CA12D3A025B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BD345B-A60B-1751-12DD-62C0E68397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9F0578-3D69-4FA4-B713-6FC381242631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437E76-4E94-5B98-588B-426CF8502C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49E302-5CE6-2095-2010-D047E55006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0EB9CA-F458-4669-A0A1-372FB9ACA61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3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E7D2A9-6217-7977-86EC-1648AE364D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F224A3-F788-582D-759E-5E36AE950A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392C35-E853-3031-2646-0DF5044636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CB3B9B-EBB7-4210-B08D-ACA6A0B27159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533989-C7E6-915C-7BB8-40F3134CE8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3195888-8323-79DB-F5DD-D18F4199D4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2F9C69-40D1-45E0-AB9C-43D421893FC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23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6BAC5-9955-98B9-01B9-10E15A0D5A7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B02BA4-6327-93B3-2E3E-3111C18AFA2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9346EF2-89C9-B1CE-604D-FCFAB6AB9A5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D38E29-29E1-B6FB-E54D-FD5E004233E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0D1423-B105-472F-9FD3-3560DC0EE794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EBEA64B-1211-CD1B-3A15-26C43AAA40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772E89-C197-9AFB-0549-F421EF99D4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0100E0-CC9B-434E-9692-6C479EFEA75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510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4C8805-4CD3-2F01-87B9-03F1F2AD82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FA7DB0-A405-49B4-2817-A0F5173A14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4FD313-189C-9478-D149-43639321FA2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A43EC32-D1EC-1404-6F0A-2D51B04ADDB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4EA188F-6082-3E10-8396-41F8E3F2875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35378A0-1533-C3F4-8B4E-FE9A710AE2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A4A0F7-5BD6-4A87-9C39-CFFD4701327E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0B7323D-C705-96F4-8ACC-58BBE8B247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4BFBB44-3CBA-8121-8DA9-F0ED85772B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65C0F4-E4E7-47D8-90C4-B30BFC772C1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039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BEA65A-91EF-FC5C-9010-9C1D1C98D48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F1FFA6E-D61A-2AEE-93F0-8233013AB8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01872B-A043-4EFE-8753-18E4EA8EC331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CBF68A7-C613-B032-BBDD-CA24705AC8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8FAB278-4392-0E02-1235-4E4F7C0E2E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9DA749-193C-44AC-8F28-35F37FEF59D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75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38DC24E-13EA-4096-048C-DB3D0255F4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822639-0E72-480E-B16D-EADC4767DEC7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C57DDD5-1CB7-FA78-4BCA-03973066D0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264489-F287-BCA6-868C-BD265D5F52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2A29EC-3D19-4A2D-8C52-B86D381B130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1506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759CA7-7291-4A1E-FAFF-514ECFA8B3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D79F88-5DA9-2F28-5F3A-D2822C9E100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6617C59-1543-4F75-745B-D87F63DD13C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CE904EA-9981-DB90-2143-89DE00C3F5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D9665A-D05F-4D20-BEBF-FDA4B5E2D5D8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0FCDBC0-16C0-2AD4-AA12-C24D34BD89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5184CE-2CD8-804B-367B-B1CEB91A7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80BA03-383B-4408-A7CD-CBA49B921D0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8474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F4BE09-5BFA-2C61-B9F2-7B6FF56D8B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28D0B26-13C0-EF72-3A9C-53AA9825B5D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C16BF17-79FC-1139-21C5-0FC5C6EB4AE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DADFCE2-8764-8BB3-C2E4-DA06E2B282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B91C03-DE42-44A7-AB8B-739DAAFA1855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6F079A8-0FF6-BACE-6899-82A7FAA147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20B6CE-0453-5926-42B8-AF1348254E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D4956E-4C95-4081-B7AE-8823606E22E5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084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21FE73-C80C-9E71-B65A-EE4431B874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756304-F2AB-8621-8759-79BB5E90FAE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7E0EC6-E2A5-9D9F-1E10-D9FB0E66F23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6D8BF-C3EA-4359-86E0-EAFEF09FB523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CEC689-8463-FEFB-7014-A6F7451213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DCF949-76B3-CFA8-675F-555DE11159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F44C7B-4113-48BF-8F3D-F9C2E3C9111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033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6CFDF95-4FDF-8F67-0209-5DB711E4C03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C6D909-85DD-25C3-2CD6-8BBF9B8911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FAC2CF-EEDF-BBCE-D937-ACF54B257A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B3A169-A287-40A3-8127-F01409838779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6FD8A1-C4E0-7786-F417-3D3C4EA132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13337C-1199-5FB0-CA3E-D5EDC93021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1F7DF-06D9-4EF8-B161-FD93DF556C6F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760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12C1CBA-3A2C-9794-A593-86E992B4DE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5A3C43-8868-2103-B85A-AB9E555E21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CEDB4A-9188-ADB7-D9EE-E807C1ABE9F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9654C85-C015-4998-9466-3FE1F6980560}" type="datetime1">
              <a:rPr lang="pl-PL"/>
              <a:pPr lvl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863ACA-DFF9-0976-BB06-507639B4C96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49948FD-9E17-948F-FA33-8F8CA67DE29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63004344-643F-4BDC-BB36-1F6E7153025C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61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l-PL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l-PL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oogle.com/maps/search/ul.+Ksi%C4%99cia+Witolda+60?entry=gmail&amp;source=g" TargetMode="Externa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kis.pl/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poczta.onet.pl/NowaWiadomosc/_subtype/Do/_encryptedEmails/QlAkBFFKEBx2dgsdBXJ2cQQBfChCchE2Egk%2FZgEXARAfQkFWQwEGF1QnVkFWAwsCBAFWVkQTB3QWAFQSAxZYAhQcSgJWFgYgKlhTEwdjKy1NOEQXLAZqQUFtBxYQYAZpIw%3D%3D" TargetMode="Externa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rbanmemoryfoundation.org/maxsilberberg/" TargetMode="External"/><Relationship Id="rId5" Type="http://schemas.openxmlformats.org/officeDocument/2006/relationships/hyperlink" Target="https://www.google.com/maps/search/Rynek-Ratusz+27,+Wroc%C5%82aw?entry=gmail&amp;source=g" TargetMode="Externa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oczta.onet.pl/NowaWiadomosc/_subtype/Do/_encryptedEmails/QlAkBFFKEBx2dgsdBXJ2cQQBfChCchE2Egk%2FZgEXARAfQkFWQwEGF1QnVkFWAwsCBAFWVkQTB3QWAFQbBRxQFA4NTAobDBI%2FdQABBBZndCFJKgMLbkA3HkFocRYSYAZrI1ZTIg%3D%3D" TargetMode="Externa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3355E2DA-E1CD-5CC4-ECBC-32C3052127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CDB0B110-5DCD-9ED0-D3C3-E500F90DC1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DFF09655-D344-C6FF-0442-70A39686CC19}"/>
              </a:ext>
            </a:extLst>
          </p:cNvPr>
          <p:cNvGrpSpPr/>
          <p:nvPr/>
        </p:nvGrpSpPr>
        <p:grpSpPr>
          <a:xfrm>
            <a:off x="970416" y="5386053"/>
            <a:ext cx="10247013" cy="954268"/>
            <a:chOff x="970416" y="5386053"/>
            <a:chExt cx="10247013" cy="954268"/>
          </a:xfrm>
        </p:grpSpPr>
        <p:cxnSp>
          <p:nvCxnSpPr>
            <p:cNvPr id="5" name="Straight Arrow Connector 5">
              <a:extLst>
                <a:ext uri="{FF2B5EF4-FFF2-40B4-BE49-F238E27FC236}">
                  <a16:creationId xmlns:a16="http://schemas.microsoft.com/office/drawing/2014/main" id="{0C34DD34-DD07-E534-4361-07B68F102DA6}"/>
                </a:ext>
              </a:extLst>
            </p:cNvPr>
            <p:cNvCxnSpPr/>
            <p:nvPr/>
          </p:nvCxnSpPr>
          <p:spPr>
            <a:xfrm>
              <a:off x="970416" y="5386053"/>
              <a:ext cx="10247013" cy="9062"/>
            </a:xfrm>
            <a:prstGeom prst="straightConnector1">
              <a:avLst/>
            </a:prstGeom>
            <a:noFill/>
            <a:ln w="19046" cap="flat">
              <a:solidFill>
                <a:srgbClr val="FFFFFF"/>
              </a:solidFill>
              <a:prstDash val="solid"/>
              <a:miter/>
            </a:ln>
          </p:spPr>
        </p:cxn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BF21D834-208E-F958-8657-CC8B9C25E016}"/>
                </a:ext>
              </a:extLst>
            </p:cNvPr>
            <p:cNvSpPr txBox="1"/>
            <p:nvPr/>
          </p:nvSpPr>
          <p:spPr>
            <a:xfrm>
              <a:off x="9220983" y="5878659"/>
              <a:ext cx="1985573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92878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4EF5D911-0C83-8904-92B6-7A46EA7534D1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8" name="Straight Arrow Connector 5">
              <a:extLst>
                <a:ext uri="{FF2B5EF4-FFF2-40B4-BE49-F238E27FC236}">
                  <a16:creationId xmlns:a16="http://schemas.microsoft.com/office/drawing/2014/main" id="{0251039E-DDB6-77FF-1074-A2354C5063FA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E6C5780-C362-0837-63B9-EBE256FC0E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320F810B-11B3-E9C3-8606-66AA71BF2207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Text Box 5">
            <a:extLst>
              <a:ext uri="{FF2B5EF4-FFF2-40B4-BE49-F238E27FC236}">
                <a16:creationId xmlns:a16="http://schemas.microsoft.com/office/drawing/2014/main" id="{AA13FDE4-AC50-ED0E-3525-908A032B37E8}"/>
              </a:ext>
            </a:extLst>
          </p:cNvPr>
          <p:cNvSpPr txBox="1"/>
          <p:nvPr/>
        </p:nvSpPr>
        <p:spPr>
          <a:xfrm>
            <a:off x="1144024" y="1432398"/>
            <a:ext cx="10073405" cy="31624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BIULETYN INFORMACYJNY </a:t>
            </a:r>
            <a:r>
              <a:rPr lang="pl-P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Uniwersytet Trzeciego Wieku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D7AF03"/>
              </a:solidFill>
              <a:effectLst/>
              <a:uLnTx/>
              <a:uFillTx/>
              <a:latin typeface="Arial Black" pitchFamily="34"/>
              <a:ea typeface="+mn-ea"/>
              <a:cs typeface="+mn-cs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0C7E2D13-C952-C17F-6CC5-65F3EFE8CFA1}"/>
              </a:ext>
            </a:extLst>
          </p:cNvPr>
          <p:cNvSpPr txBox="1"/>
          <p:nvPr/>
        </p:nvSpPr>
        <p:spPr>
          <a:xfrm>
            <a:off x="3191813" y="4650290"/>
            <a:ext cx="486092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Wrocław </a:t>
            </a: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03C86AFD-6E05-90DA-AF7A-FAFCFBF2A7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46142" y="822049"/>
            <a:ext cx="4345858" cy="48862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C3156F4A-7512-6822-624A-41F1AA9793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48926AD3-A683-7077-1104-8C34A9B3D391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1002090-984B-B6E4-2DCB-5A1E6FCCF3EC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F5583A8-CFAB-D906-BC40-67445E080AC6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9B579CA1-9216-33BC-196C-655E125F65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F8E5CE5D-A914-BFBD-3151-CC6EA9ACCF83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EB747B0D-425C-64B2-548C-2B896BAB70FC}"/>
              </a:ext>
            </a:extLst>
          </p:cNvPr>
          <p:cNvSpPr txBox="1"/>
          <p:nvPr/>
        </p:nvSpPr>
        <p:spPr>
          <a:xfrm>
            <a:off x="792552" y="232151"/>
            <a:ext cx="7974016" cy="142398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Jak nam miło że już wyłączyliście  swoje telefony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0" name="Obraz 2">
            <a:extLst>
              <a:ext uri="{FF2B5EF4-FFF2-40B4-BE49-F238E27FC236}">
                <a16:creationId xmlns:a16="http://schemas.microsoft.com/office/drawing/2014/main" id="{F90C1A70-5227-ECC3-A796-0A4C94A86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95" y="2053092"/>
            <a:ext cx="3415476" cy="32727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9519AC67-E88D-2AEB-5CF8-29B4D05B9F92}"/>
              </a:ext>
            </a:extLst>
          </p:cNvPr>
          <p:cNvSpPr txBox="1"/>
          <p:nvPr/>
        </p:nvSpPr>
        <p:spPr>
          <a:xfrm>
            <a:off x="5079949" y="2425088"/>
            <a:ext cx="6394455" cy="32637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algn="ctr"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Obecna prezentacja w formie multimedialnej pojawi się na stronie internetowej UTW UEW, </a:t>
            </a:r>
          </a:p>
          <a:p>
            <a:pPr lvl="0" algn="ctr"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pliku do pobrania, w zakładce </a:t>
            </a:r>
            <a:r>
              <a:rPr lang="pl-PL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Biuletyn UTW</a:t>
            </a: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1CCB001-9DAA-F281-E07F-4542FC4AA9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861C2FC-9135-2277-C251-BA52C00211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AA66DD7-BE76-08DF-0D28-4EEEE93C3D1E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1FC3C05-5DA9-2FDB-ED37-7E203152B587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44F1B1A-80F6-AFB3-379B-F4406FF83C82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2AD2C01F-4B80-3F27-718D-52ED54649D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6F4CD539-1C61-22F3-2BE2-3C0B291F0FB4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39C09C59-6E78-3875-5548-2972B58856AC}"/>
              </a:ext>
            </a:extLst>
          </p:cNvPr>
          <p:cNvSpPr txBox="1"/>
          <p:nvPr/>
        </p:nvSpPr>
        <p:spPr>
          <a:xfrm>
            <a:off x="591305" y="209298"/>
            <a:ext cx="9622464" cy="57708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ctr"/>
            <a:r>
              <a:rPr lang="pl-PL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SEMESTR ZIMOWY 2026/2027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l-PL" sz="3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6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SEMESTR ZIMOWY TRWA: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algn="ctr"/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05.10.2026 r. do 31.01.2027r</a:t>
            </a:r>
            <a:endParaRPr lang="pl-PL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685800" algn="ctr"/>
            <a:r>
              <a:rPr lang="pl-PL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6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Dni wolne semestr zimowy</a:t>
            </a: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02.11.2026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 – 11. 11.2026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23.12.2026 – 03.01.2027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06.01.2027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/>
            <a:r>
              <a:rPr lang="pl-PL" sz="11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D51D87D-6BB8-B367-9D82-D349E0CF0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BFCB93E-BB9E-0C9A-F00E-30B1D2F9C5A6}"/>
              </a:ext>
            </a:extLst>
          </p:cNvPr>
          <p:cNvSpPr txBox="1"/>
          <p:nvPr/>
        </p:nvSpPr>
        <p:spPr>
          <a:xfrm>
            <a:off x="1435395" y="1443359"/>
            <a:ext cx="9282224" cy="353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/>
                <a:cs typeface="Calibri" pitchFamily="34"/>
              </a:rPr>
              <a:t>Przypominamy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Jeśli ktoś nie </a:t>
            </a:r>
            <a:r>
              <a:rPr lang="pl-PL" sz="3600" b="1" dirty="0">
                <a:solidFill>
                  <a:srgbClr val="C00000"/>
                </a:solidFill>
                <a:latin typeface="Calibri"/>
                <a:cs typeface="Calibri" pitchFamily="34"/>
              </a:rPr>
              <a:t>wpłacił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 czesnego w ustalonym terminie (do końca czerwca 2026) to automatycznie nie znalazł się na liście słuchaczy na kolejny semestr i </a:t>
            </a:r>
            <a:r>
              <a:rPr lang="pl-PL" sz="3600" b="1" dirty="0">
                <a:solidFill>
                  <a:srgbClr val="C00000"/>
                </a:solidFill>
                <a:latin typeface="Calibri"/>
                <a:cs typeface="Calibri" pitchFamily="34"/>
              </a:rPr>
              <a:t>został 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wpisany na urlop dziekański.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D51D87D-6BB8-B367-9D82-D349E0CF0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5537B5F2-CBDD-410B-15CD-43096F2A57E2}"/>
              </a:ext>
            </a:extLst>
          </p:cNvPr>
          <p:cNvSpPr txBox="1"/>
          <p:nvPr/>
        </p:nvSpPr>
        <p:spPr>
          <a:xfrm>
            <a:off x="1084520" y="1101349"/>
            <a:ext cx="10122035" cy="4239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UWAGA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Okres jesienno-zimowy to czas zwiększonej zachorowalności i przeziębień, dlatego prosimy wszystkich o dbanie o siebie i innych słuchaczy.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razie potrzeby maseczki ochronne będą dostępne przed wykładem.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3143887-519D-061E-3B9B-3D837402D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8574" y="-3172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F29CF0B8-ED25-D8D8-F223-0D455ABA9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1FA48EC-23F2-8618-6866-B0F99C3249A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2E64E8B-52CC-B802-934C-A18CBF62BDD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96A568-643A-F92D-6264-EC2D12D3FD49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A2DCD7D-4604-4752-5FBA-4B3AA63870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12B25C4-13A4-E2C9-C00D-D49E48AE07E0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9301A8B1-3C7E-EC60-497F-AADF13314956}"/>
              </a:ext>
            </a:extLst>
          </p:cNvPr>
          <p:cNvSpPr txBox="1"/>
          <p:nvPr/>
        </p:nvSpPr>
        <p:spPr>
          <a:xfrm>
            <a:off x="721993" y="-3172"/>
            <a:ext cx="10803699" cy="7225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Pełnomocnik Rektora ds. UTW Oddział we Wrocławiu </a:t>
            </a: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i Samorząd Słuchaczy Uniwersytetu Trzeciego Wieku</a:t>
            </a: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w Uniwersytecie Ekonomicznym we Wrocławiu</a:t>
            </a:r>
            <a:endParaRPr lang="pl-PL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mają zaszczyt zaprosić na uroczystość </a:t>
            </a: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Inauguracji Roku Akademickiego 2026/2027,</a:t>
            </a:r>
            <a:endParaRPr lang="pl-PL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która odbędzie się w dniu 15 października 2026 r. </a:t>
            </a:r>
            <a:r>
              <a:rPr lang="pl-PL" sz="2800" b="1" dirty="0">
                <a:solidFill>
                  <a:srgbClr val="00206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(czwartek)</a:t>
            </a:r>
          </a:p>
          <a:p>
            <a:pPr algn="ctr">
              <a:lnSpc>
                <a:spcPct val="140000"/>
              </a:lnSpc>
            </a:pP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o godz. 12,00</a:t>
            </a:r>
            <a:endParaRPr lang="pl-PL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uk-UA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w auli nr 1 </a:t>
            </a:r>
            <a:endParaRPr lang="pl-PL" sz="2800" b="1" dirty="0">
              <a:solidFill>
                <a:srgbClr val="00206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uk-UA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bud. </a:t>
            </a:r>
            <a:r>
              <a:rPr lang="pl-PL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CKU ul. Kamiennej 43/45 </a:t>
            </a:r>
            <a:r>
              <a:rPr lang="uk-UA" sz="2800" b="1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we Wrocławiu.</a:t>
            </a:r>
            <a:endParaRPr lang="pl-PL" sz="2800" b="1" dirty="0">
              <a:solidFill>
                <a:srgbClr val="00206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pl-PL" sz="24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Bardzo prosimy o przybycie już o godz.11.30 !!!. Nie będzie możliwości wejścia na salę po rozpoczęciu uroczystości.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D51D87D-6BB8-B367-9D82-D349E0CF0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58FA31-A3EC-839C-BE7F-5AA7D11B0266}"/>
              </a:ext>
            </a:extLst>
          </p:cNvPr>
          <p:cNvSpPr txBox="1"/>
          <p:nvPr/>
        </p:nvSpPr>
        <p:spPr>
          <a:xfrm>
            <a:off x="531627" y="333726"/>
            <a:ext cx="11419367" cy="604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pl-PL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związku z </a:t>
            </a:r>
          </a:p>
          <a:p>
            <a:pPr algn="ctr">
              <a:lnSpc>
                <a:spcPct val="140000"/>
              </a:lnSpc>
            </a:pPr>
            <a:r>
              <a:rPr lang="pl-PL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uroczystą inauguracją wszystkie zajęcia </a:t>
            </a:r>
          </a:p>
          <a:p>
            <a:pPr algn="ctr">
              <a:lnSpc>
                <a:spcPct val="140000"/>
              </a:lnSpc>
            </a:pPr>
            <a:r>
              <a:rPr lang="pl-PL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dnia 15.10.2026 (czwartek) </a:t>
            </a:r>
          </a:p>
          <a:p>
            <a:pPr algn="ctr">
              <a:lnSpc>
                <a:spcPct val="140000"/>
              </a:lnSpc>
            </a:pPr>
            <a:r>
              <a:rPr lang="pl-PL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zostają odwołane</a:t>
            </a:r>
          </a:p>
          <a:p>
            <a:pPr algn="ctr">
              <a:lnSpc>
                <a:spcPct val="140000"/>
              </a:lnSpc>
            </a:pPr>
            <a:r>
              <a:rPr lang="pl-PL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Dnia 16.10.2026 nie będzie wykładu. Pozostałe zajęcia odbędą się zgodnie z planem.</a:t>
            </a:r>
          </a:p>
          <a:p>
            <a:pPr algn="ctr">
              <a:lnSpc>
                <a:spcPct val="140000"/>
              </a:lnSpc>
            </a:pPr>
            <a:endParaRPr lang="pl-PL" sz="4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03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13A0E-21C1-E639-4F52-BD36E848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D565B65-C4BE-F66C-0A44-E6144816FB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3343FDF6-ACB4-412F-53F8-1808F0D44D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FCE73EF2-82A0-A183-BCC4-9882A93C0B1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566DBAE0-11CA-29E1-3878-506ED42040F1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E5D07F0-C414-6E85-D646-47942A81E905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79D5F8D-3959-5904-2B5C-C41E2E78BD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E42AF9BE-3425-10C2-4CCC-DC6F7DDFF8AE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A766AD9-1086-2A34-4C1F-98C8A810BC3D}"/>
              </a:ext>
            </a:extLst>
          </p:cNvPr>
          <p:cNvSpPr txBox="1"/>
          <p:nvPr/>
        </p:nvSpPr>
        <p:spPr>
          <a:xfrm>
            <a:off x="1435395" y="931151"/>
            <a:ext cx="9590568" cy="4085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Najnowszy plan zajęć wraz z harmonogramem wykładów a także szczegółowymi informacjami do planu znajduje się w gablocie obok biura oraz na stronie internetowej.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002060"/>
                </a:solidFill>
                <a:latin typeface="Calibri"/>
                <a:cs typeface="Calibri" pitchFamily="34"/>
              </a:rPr>
              <a:t>Zapisywanie (tylko jeśli będą wolne miejsca) prosimy dokonywać drogą mailową, by nie tworzyć niepotrzebnych kolejek pod biurem. </a:t>
            </a: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84589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13A0E-21C1-E639-4F52-BD36E848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D565B65-C4BE-F66C-0A44-E6144816FB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3343FDF6-ACB4-412F-53F8-1808F0D44D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FCE73EF2-82A0-A183-BCC4-9882A93C0B1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566DBAE0-11CA-29E1-3878-506ED42040F1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E5D07F0-C414-6E85-D646-47942A81E905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79D5F8D-3959-5904-2B5C-C41E2E78BD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E42AF9BE-3425-10C2-4CCC-DC6F7DDFF8AE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DD74C2F5-D242-8B42-D1A2-3CDC5692EC44}"/>
              </a:ext>
            </a:extLst>
          </p:cNvPr>
          <p:cNvSpPr txBox="1"/>
          <p:nvPr/>
        </p:nvSpPr>
        <p:spPr>
          <a:xfrm>
            <a:off x="924119" y="489045"/>
            <a:ext cx="10162047" cy="51199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Przypominamy</a:t>
            </a: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Każdy słuchacz w ramach czesnego ma prawo do bezpłatnego korzystania:</a:t>
            </a:r>
          </a:p>
          <a:p>
            <a:pPr marL="571500" marR="0" lvl="0" indent="-57150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dwóch zajęć sportowych (oprócz jogi)  </a:t>
            </a:r>
          </a:p>
          <a:p>
            <a:pPr marL="571500" marR="0" lvl="0" indent="-57150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jednego lektoratu językowego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 każde następne zajęcia sportowe i kolejny lektorat pobierana jest opłata w </a:t>
            </a: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wysokości 5 zł/godz. lekcyjną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Prośba o podpisywanie list na wszystkich zajęciach </a:t>
            </a: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tylko pod datą bieżących zajęć</a:t>
            </a:r>
          </a:p>
        </p:txBody>
      </p:sp>
    </p:spTree>
    <p:extLst>
      <p:ext uri="{BB962C8B-B14F-4D97-AF65-F5344CB8AC3E}">
        <p14:creationId xmlns:p14="http://schemas.microsoft.com/office/powerpoint/2010/main" val="120186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D51D87D-6BB8-B367-9D82-D349E0CF0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BFCB93E-BB9E-0C9A-F00E-30B1D2F9C5A6}"/>
              </a:ext>
            </a:extLst>
          </p:cNvPr>
          <p:cNvSpPr txBox="1"/>
          <p:nvPr/>
        </p:nvSpPr>
        <p:spPr>
          <a:xfrm>
            <a:off x="933540" y="209298"/>
            <a:ext cx="10143206" cy="510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Opłaty za dodatkowe zajęcia: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600" b="1" u="sng" dirty="0">
              <a:solidFill>
                <a:srgbClr val="C00000"/>
              </a:solidFill>
              <a:latin typeface="Calibri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Joga–30 godzin lekcyjnych x 5zł – 150 zł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Wpłata na konto</a:t>
            </a: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Uniwersytet Ekonomiczny we Wrocławiu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ul. Komandorska 118/120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53-345 Wrocław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Bank Pekao S.A.  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48 1240 6814 1111 0011 2932 6828</a:t>
            </a:r>
            <a:endParaRPr lang="pl-PL" sz="2800" b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Język dodatkowy–30 godzin lekcyjnych x 5zł – 150 zł</a:t>
            </a:r>
          </a:p>
        </p:txBody>
      </p:sp>
    </p:spTree>
    <p:extLst>
      <p:ext uri="{BB962C8B-B14F-4D97-AF65-F5344CB8AC3E}">
        <p14:creationId xmlns:p14="http://schemas.microsoft.com/office/powerpoint/2010/main" val="3685586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A6FF23-EFB9-4A26-5619-3DB14F7F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6A24E66-19FA-87AF-E0CF-965F02AC30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3172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0EB7DA2-2938-F2CE-1E71-DD0A3DE7E1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DFC245B0-31B2-86CD-1BC5-C9D9BFA2ACA8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88DE5A8-E536-DDF6-6ABB-66D267699FDD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76ABE54-4A38-7F3A-9A7B-87C1A3DE40EC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A7B8AE27-90DC-FA39-9337-3686CB8D07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832D7E70-CF4F-78B6-BD5D-F590EBB69871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A4C6E7D-7463-861A-8C86-5EEC7226AFED}"/>
              </a:ext>
            </a:extLst>
          </p:cNvPr>
          <p:cNvSpPr txBox="1"/>
          <p:nvPr/>
        </p:nvSpPr>
        <p:spPr>
          <a:xfrm>
            <a:off x="6539023" y="1030288"/>
            <a:ext cx="538007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Informujemy, że wkrótce zostanie uruchomiony automatyczny system wjazdu i wyjazdu na i z parkingu przy Studium Wychowania Fizycznego i Sportu. Słuchacze Uniwersytetu Trzeciego Wieku będą mogli korzystać z parkingu na zasadach ogólnych. 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BAD9F4-D65A-A634-21DD-20DC611EE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755" y="650876"/>
            <a:ext cx="55054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010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4A62A-76DC-7D0F-A405-8469BED3E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CAD8F5EB-73A2-B43E-C413-C0BD4F5141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5B67D17A-B0CA-9748-A4FE-5F049833F2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53469D83-C688-9E2D-6CF7-F622FFB46DBA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3CFCAD7C-5026-687E-2C79-E7846D743A81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F33354E-BC99-EF53-0E00-106133210C07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4F5CFB5E-4819-5F3A-EABA-2AE3A175F5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1E9277A8-21B0-3827-F06C-3AC7690C67D4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6D8D57C-B74B-E9C2-2643-7A86AEA8BB2C}"/>
              </a:ext>
            </a:extLst>
          </p:cNvPr>
          <p:cNvSpPr txBox="1"/>
          <p:nvPr/>
        </p:nvSpPr>
        <p:spPr>
          <a:xfrm>
            <a:off x="933540" y="1622789"/>
            <a:ext cx="10143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002060"/>
                </a:solidFill>
                <a:latin typeface="Calibri"/>
                <a:cs typeface="Calibri" pitchFamily="34"/>
              </a:rPr>
              <a:t>Czwartkowe zajęcia na basenie</a:t>
            </a:r>
          </a:p>
        </p:txBody>
      </p:sp>
    </p:spTree>
    <p:extLst>
      <p:ext uri="{BB962C8B-B14F-4D97-AF65-F5344CB8AC3E}">
        <p14:creationId xmlns:p14="http://schemas.microsoft.com/office/powerpoint/2010/main" val="1076196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2B5A1334-4112-6121-49BF-34FF667F71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3172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227FF495-9C3A-D77A-2806-05DB5684F0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5AE33C6F-8F79-6102-C063-BF14B200BAF5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08BDBC3-1B62-95DD-F5CE-5A67F151DF9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C330F47-DE5D-1ECA-DD60-BD617031AF42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8E0E8E49-75D0-967F-5D1D-387BD5122C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468BCFD8-8828-E9EF-F53D-3B3FE767C11C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E09E2C-6E25-952A-71A9-A79B003F5F68}"/>
              </a:ext>
            </a:extLst>
          </p:cNvPr>
          <p:cNvSpPr txBox="1"/>
          <p:nvPr/>
        </p:nvSpPr>
        <p:spPr>
          <a:xfrm>
            <a:off x="425303" y="1030288"/>
            <a:ext cx="114937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Oferta „Pary z Gara” dla słuchaczy UTW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Słuchacze UTW mają zniżkę w stołówce studenckiej na podstawie okazanej legitymacji UTW</a:t>
            </a:r>
          </a:p>
        </p:txBody>
      </p:sp>
    </p:spTree>
    <p:extLst>
      <p:ext uri="{BB962C8B-B14F-4D97-AF65-F5344CB8AC3E}">
        <p14:creationId xmlns:p14="http://schemas.microsoft.com/office/powerpoint/2010/main" val="4245668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D51D87D-6BB8-B367-9D82-D349E0CF0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CE6F4D3-DE90-88B5-AFAF-C1150050E708}"/>
              </a:ext>
            </a:extLst>
          </p:cNvPr>
          <p:cNvSpPr txBox="1"/>
          <p:nvPr/>
        </p:nvSpPr>
        <p:spPr>
          <a:xfrm>
            <a:off x="294167" y="388519"/>
            <a:ext cx="11667461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ZAREZERWOWANE BILETY NA MIESIAC LISTOPAD W TEATRZE MUZYCZNYM"CAPITOL" WE WROCŁAWIU UL.PIŁSUDSKIEGO.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LISTOPADA /NIEDZIELA" GODZ.18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"ODYSEJA"SCENA CIŚNIEŃ BILET NORMALNY Z KARTĄ NASZ WROCŁAW MAX-49 ZŁ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LISTOPADA /NIEDZIELA/GODZ.17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MUSICAL "DZIEŃ ŚWISTAKA " STREFA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BILET GRUPOWY ULGOWY Z KARTĄ NASZ WROCŁAW MAX 91 ZŁ DUŻA SCENA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 LISTOPADA/NIEDZIELA/GODZ.17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MUSICAL"ROMEO I JULIA" BILET GRUPOWY ULGOWY Z KARTĄ NASZ WROCŁAW MAX 91 ZŁ  STREFA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 LISTOPADA/SOBOTA/ GODZ.17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"NIE MA.OSIECKA/SATANOWSKI RECITAL JUSTYNY SZAFRAN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SCENA CIŚNIEŃ. BILET GRUPOWY ULGOWY Z KARTĄ NASZ WROCŁAW MAX 35 ZŁ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 LISTOPADA/NIEDZIELA/GODZ.17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MUSICAL "KOSCIUSZKO" DUZA SCENA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BILET ULGOWY GRUPOWY Z KARTĄ NASZ WROCŁAW MAX 77 ZŁ-BALKON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 WSZYSTKE W/W SPEKTAKLE REZERWACJA OBOWIAZUJE </a:t>
            </a:r>
            <a:r>
              <a:rPr kumimoji="0" lang="pl-PL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 DNIA 15 PAZDZIERNIKA 2026 GODZ.18 00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BILETY KUPUJEMY W KASIE TEATRU "MUSICAL" NA Anna Zybura UTW 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Anna Zybura</a:t>
            </a:r>
          </a:p>
        </p:txBody>
      </p:sp>
    </p:spTree>
    <p:extLst>
      <p:ext uri="{BB962C8B-B14F-4D97-AF65-F5344CB8AC3E}">
        <p14:creationId xmlns:p14="http://schemas.microsoft.com/office/powerpoint/2010/main" val="2663643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7FDF84-6B70-4680-1D2F-9468F467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AFC86A6-9CD0-8674-877A-7976AFC067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7899DA4B-C3CB-8269-A669-5421F56441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6FB852F-34B4-653D-48AF-A357F02E392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DE8D5BA-6F64-D23E-ECA3-1F078718DD70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78DD2F8-18B9-51DD-F0A6-47888C09D6DA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41E6D69-825C-95E8-B129-E080BE3820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4DE9C5C5-8206-F905-F0AE-F2C4A742C0BE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C58BC61-8BEA-E6F2-D42F-FFDCB4051D3E}"/>
              </a:ext>
            </a:extLst>
          </p:cNvPr>
          <p:cNvSpPr txBox="1"/>
          <p:nvPr/>
        </p:nvSpPr>
        <p:spPr>
          <a:xfrm>
            <a:off x="294167" y="388519"/>
            <a:ext cx="1166746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Wrocławski Teatr Współczesny zaprasza na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Festiwal Dramatu!</a:t>
            </a:r>
            <a:endParaRPr lang="pl-PL" sz="23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Zapraszamy na prapremierowe prezentacje sztuk finalistek VII Konkursu Dramaturgicznego STREFY KONTAKTU:</a:t>
            </a:r>
          </a:p>
          <a:p>
            <a:r>
              <a:rPr lang="pl-PL" sz="23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czwartek 22.10</a:t>
            </a:r>
            <a:endParaRPr lang="pl-PL" sz="23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g.17:00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Sceny z życia biurowego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(gramy w Piekarni,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ul. Księcia Witolda 60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dla UTW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w cenie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</a:p>
          <a:p>
            <a:pPr marL="342900" indent="-342900">
              <a:buFontTx/>
              <a:buChar char="-"/>
            </a:pP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g.18:30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wieczne nieoddanie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(gramy na Scenie na Strychu w WtW)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dla UTW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w cenie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</a:p>
          <a:p>
            <a:pPr marL="342900" indent="-342900">
              <a:buFontTx/>
              <a:buChar char="-"/>
            </a:pPr>
            <a:endParaRPr lang="pl-PL" sz="23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piątek 23.10</a:t>
            </a:r>
            <a:endParaRPr lang="pl-PL" sz="23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g.17:00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#Monkeyhate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(gramy w Piekarni,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ul. Księcia Witolda 60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dla UTW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w cenie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</a:p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g.20:00 </a:t>
            </a:r>
            <a:r>
              <a:rPr lang="pl-PL" sz="23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Nienawiciel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(gramy na Dużej Scenie w WtW)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dla UTW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w cenie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</a:p>
          <a:p>
            <a:endParaRPr lang="pl-PL" sz="23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sobota 24.10</a:t>
            </a:r>
            <a:endParaRPr lang="pl-PL" sz="23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g.17:00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Niech mnie krew Pańska zaleje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(gramy na Dużej Scenie w WtW)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dla UTW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 w cenie </a:t>
            </a:r>
            <a:r>
              <a:rPr lang="pl-PL" sz="23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pl-PL" sz="23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</a:t>
            </a:r>
          </a:p>
          <a:p>
            <a:b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25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3143887-519D-061E-3B9B-3D837402D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F29CF0B8-ED25-D8D8-F223-0D455ABA9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1FA48EC-23F2-8618-6866-B0F99C3249A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2E64E8B-52CC-B802-934C-A18CBF62BDD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96A568-643A-F92D-6264-EC2D12D3FD49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A2DCD7D-4604-4752-5FBA-4B3AA63870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12B25C4-13A4-E2C9-C00D-D49E48AE07E0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CCB6BED-2C1F-9074-3A4D-659BFA6B6050}"/>
              </a:ext>
            </a:extLst>
          </p:cNvPr>
          <p:cNvSpPr txBox="1"/>
          <p:nvPr/>
        </p:nvSpPr>
        <p:spPr>
          <a:xfrm>
            <a:off x="223284" y="513558"/>
            <a:ext cx="11472530" cy="573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Zapraszamy do udziału w Wędrówkach „Śladami Grotowskiego”. Osoby uczestniczące w spacerach otrzymają dostęp do opowieści, których próżno szukać w podręcznikach. Stefania Gardecka, wieloletnia współpracowniczka Jerzego Grotowskiego, podzieli się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wspomnieniami, anegdotami i historiami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które przywracają ludzki wymiar postaci otoczonej legendą.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Harmonogram Wędrówek ze Stefanią Gardecką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1. Początki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22.10.2026, 17:00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„Przed drzwiami Teatru Laboratorium”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zbiórka: Przejście Żelaźnicze, Rynek-Ratusz 27.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Zgłoszenia udziału: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do 15.10.2026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2. Codzienność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12.11.2026, 17:00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55C43A-C603-F9F6-9123-95EAAEB470FF}"/>
              </a:ext>
            </a:extLst>
          </p:cNvPr>
          <p:cNvSpPr txBox="1"/>
          <p:nvPr/>
        </p:nvSpPr>
        <p:spPr>
          <a:xfrm>
            <a:off x="7130992" y="2503846"/>
            <a:ext cx="41799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3. Wydarzenia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17.12.2026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,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17:00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4. Listy do…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14.01.2027, 18:00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287C32-C6AC-8A9B-5E61-F30054F39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E10CCF4C-B570-B79B-F844-FE64A2E3EB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7E3CAA3-A1BD-FE1B-6D16-457694174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3C9714EF-ACBF-E598-07B7-69BAB254B2BA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8F6CA15-737F-5141-7B59-6192166E421D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49A4137-92B0-F58C-1B35-DA1CF65355CD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65D5278A-C693-8EE6-266C-08EA441D7E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10926BF5-F69C-4FC4-0280-1856E8D304FA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FAFEEB1-F38B-A441-81B1-B41F7EC60309}"/>
              </a:ext>
            </a:extLst>
          </p:cNvPr>
          <p:cNvSpPr txBox="1"/>
          <p:nvPr/>
        </p:nvSpPr>
        <p:spPr>
          <a:xfrm>
            <a:off x="223284" y="513558"/>
            <a:ext cx="11472530" cy="5763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Serdecznie zapraszamy na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prapremierę spektaklu „Ostatni wernisaż przy Landsberger Straße”,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która odbędzie się w dniu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 października 2026 o godz. 19.00 w Sali Teatru Laboratorium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(Instytut im. Jerzego Grotowskiego, 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Rynek-Ratusz 27, Wrocław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Spektakl według tekstu i w reżyserii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Roberta Traczyka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to opowieść o Maxie Silberbergu, wrocławskim przedsiębiorcy, mecenasie i jednym z najważniejszych kolekcjonerów sztuki przedwojennego Wrocławia. Na stronie UMF znajdziecie 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bazę danych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poświęconą jego kolekcji sztuki oraz jego biografię.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 obsadzie: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Robert Gonera i Igor Paszczyk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Autorką muzyki do spektaklu jest Katarzyna Dziewiątkowska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 spektaklu odbędzie się spotkanie z twórcami, które poprowadzi Iwona Rosiak. Organizatorzy zbierają potwierdzenie obecności do 11 października na adres mailowy: 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agnieszka.rusnak@okis.pl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Bilety w cenie 40 zł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 do nabycia na 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www.okis.pl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oraz (w przypadku niewyczerpania puli) na 40 minut przed spektaklem w miejscu wydarzenia.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82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1B25A-E69C-A5F9-C283-E40459F1F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05B3129-656C-B728-337B-7134214322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2C97730C-93D4-9F09-6DE3-825348FE39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1585B620-08EF-09B9-58B6-3EEA5ACCE84F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EC08E0B4-A327-18EE-248A-EC3D82E83027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50393D6-22C5-6036-6EC9-BE1431873E9D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F33C5106-3D82-BC8E-6858-12CF26505E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C54C58F7-27CC-ADD8-46E0-C0CC1070C395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6F69070-D268-5B0F-0540-603781E23797}"/>
              </a:ext>
            </a:extLst>
          </p:cNvPr>
          <p:cNvSpPr txBox="1"/>
          <p:nvPr/>
        </p:nvSpPr>
        <p:spPr>
          <a:xfrm>
            <a:off x="223284" y="513558"/>
            <a:ext cx="1147253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Serdecznie Zapraszamy na wyjątkowe wydarzenia artystów wrocławskiej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SCENY POD REGAŁEM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które jesienią odbywają się w iście magicznych miejscach w samym sercu  Wrocławia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Gala  urodzinowa 19.10.2026 | 16:00 &amp; 19:00 |  Poniedziałek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Gościnnie w Teatrze Muzycznym Capitol we Wrocławiu.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Zniżka dla seniorów i grup zorganizowanych.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Obecna cena zniżkowa za bilety na: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1)Balkon - indywidualna 89 zł | grupowa |79 zł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2)Parter - indywidualna 100 zł | grupowa | 90 zł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Zniżki dla SENIORÓW i  GRUP ZORGANIZOWANYCH powyżej 20 osób! Kontakt w sprawie zniżek 794919814, bądź mailowo: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hadasikmichal1992@gmail.com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2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9B6A85-48C5-B724-A3CC-C78663F47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4F7BF81A-CBD4-83A0-04AE-3E1BDCC7A6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19B810F0-BCED-AD1D-4FBC-6B6AAB3C2D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8A5CFECE-7646-C7BB-6DDB-7782853E189D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3163A721-A1B7-CCD3-E142-5B24A9113AE3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FE8ABE2-AA5C-FCD6-8FE7-910278513B30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D31937A1-A2FC-F533-B48C-3674E6197A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FA6B23E5-329B-EDC8-2A55-4EF22D42B21C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0229733-D476-BD16-E437-FF74A11F5E3D}"/>
              </a:ext>
            </a:extLst>
          </p:cNvPr>
          <p:cNvSpPr txBox="1"/>
          <p:nvPr/>
        </p:nvSpPr>
        <p:spPr>
          <a:xfrm>
            <a:off x="223284" y="513558"/>
            <a:ext cx="11472530" cy="527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 PAZDZIERNIKA 2026/NIEDZIELA/GODZ.18 00 NFM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 RAMACH JUBILEUSZU 20-LECIA CHÓRU NFM ORAZ WROCŁAWSKIEJ ORKIESTRY BAROKOWEJ DLA MELOMANÓW PRZYGOTOWANO ORATORIUM OP.70 FELIXA MENDELSSONHA  BARTHOLDIEGO "ELIASZ".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PODCZAS KONCERTU WYSTĄPIĄ ŚWIATOWEJ SŁAWY SOLIŚCI GIULIA SEMENZATO I ROBIN TRITSCHER.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BILET GRUPOWY-30 ZŁ.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OSBY ZAINTERESOWANE UDZIALEM W KONCERCIE PROSZĘ O ZWROTNY KONTAKT.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Anna Zybura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0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3143887-519D-061E-3B9B-3D837402D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F29CF0B8-ED25-D8D8-F223-0D455ABA9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1FA48EC-23F2-8618-6866-B0F99C3249A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2E64E8B-52CC-B802-934C-A18CBF62BDD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96A568-643A-F92D-6264-EC2D12D3FD49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A2DCD7D-4604-4752-5FBA-4B3AA63870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12B25C4-13A4-E2C9-C00D-D49E48AE07E0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9301A8B1-3C7E-EC60-497F-AADF13314956}"/>
              </a:ext>
            </a:extLst>
          </p:cNvPr>
          <p:cNvSpPr txBox="1"/>
          <p:nvPr/>
        </p:nvSpPr>
        <p:spPr>
          <a:xfrm>
            <a:off x="528616" y="258850"/>
            <a:ext cx="10323694" cy="79124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Wszystkich słuchaczy, szczególnie nowo przyjętych, zachęcamy do korzystania z bogatej oferty sekcji zainteresowań.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Lista wszystkich sekcji z danymi kontaktowymi ich przewodniczących dostępna na stronie UTW.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Terminy i sale dla poszczególnych sekcji: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Sekcja brydża  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wtorki, sala 111D, godz. 14.00-18.00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Sekcja gier logicznych -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wtorki, sala 218A, godz.13:30 – 17.00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Sekcja kultury i sztuki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piątki, sala 308E, godz. 10:30-11:30- 09.10,16.10, 23.10.,13.11, 27.11., 11.12, 18.12 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Sekcja turystyki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- 16.10., 30.10., 15.01., 29.01., godz 10:30-11:30, sala 302E; 06.11., 20.11., 04.12. – 10:30 – 11:30 – 308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Sekcja Haiku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Chór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– środy, sala 214 A, godz. 17:30-20.00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u="sng" dirty="0">
                <a:solidFill>
                  <a:srgbClr val="002060"/>
                </a:solidFill>
                <a:latin typeface="Aptos" panose="02110004020202020204"/>
              </a:rPr>
              <a:t>Sekcja origami </a:t>
            </a:r>
            <a:r>
              <a:rPr lang="pl-PL" sz="2400" b="1" dirty="0">
                <a:solidFill>
                  <a:srgbClr val="002060"/>
                </a:solidFill>
                <a:latin typeface="Aptos" panose="02110004020202020204"/>
              </a:rPr>
              <a:t>– czwartki, sala 501E, godz. 13.15-16.30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https://uew.pl/kandydaci/uniwersytet-trzeciego-wieku-oddzial-we-wroclawiu/#sekcje-utw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6044F-95A2-339D-53F9-555A329B0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C923EA86-E4A7-6A8B-5DD1-D46147BD68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676FDF3C-DA97-0FA3-4046-11DCDF6F08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1549" y="82972"/>
            <a:ext cx="2520598" cy="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6A63DC39-8CCF-6072-0257-47B3558A8A9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A1DD434-75BE-92FD-8698-0CB3E7A8D048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3FD91D2-3D06-2C78-ACB9-789D93735DA9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1DF575A-10F2-EB56-D11A-942FD784B2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B4E4F6A4-3A06-F0A1-0870-FF8991EA5C11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Text Box 5">
            <a:extLst>
              <a:ext uri="{FF2B5EF4-FFF2-40B4-BE49-F238E27FC236}">
                <a16:creationId xmlns:a16="http://schemas.microsoft.com/office/drawing/2014/main" id="{721C89EF-296F-73DD-912E-AA9DDAE009EE}"/>
              </a:ext>
            </a:extLst>
          </p:cNvPr>
          <p:cNvSpPr txBox="1"/>
          <p:nvPr/>
        </p:nvSpPr>
        <p:spPr>
          <a:xfrm>
            <a:off x="719139" y="800100"/>
            <a:ext cx="7883527" cy="21544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+mn-cs"/>
              </a:rPr>
              <a:t>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/>
                <a:ea typeface="+mn-ea"/>
                <a:cs typeface="+mn-cs"/>
              </a:rPr>
              <a:t>         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 Black" pitchFamily="3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08F2E1-766D-9C65-35CA-BBE3BD9DE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954" y="1000754"/>
            <a:ext cx="10721732" cy="489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75967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1592</Words>
  <Application>Microsoft Office PowerPoint</Application>
  <PresentationFormat>Panoramiczny</PresentationFormat>
  <Paragraphs>177</Paragraphs>
  <Slides>21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Arial Black</vt:lpstr>
      <vt:lpstr>Calibri</vt:lpstr>
      <vt:lpstr>Monotype Corsiva</vt:lpstr>
      <vt:lpstr>Times New Roman</vt:lpstr>
      <vt:lpstr>Wingdings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Beata Winnicka</dc:creator>
  <cp:lastModifiedBy>Beata Winnicka</cp:lastModifiedBy>
  <cp:revision>58</cp:revision>
  <cp:lastPrinted>2025-05-29T09:08:29Z</cp:lastPrinted>
  <dcterms:created xsi:type="dcterms:W3CDTF">2025-05-29T07:37:41Z</dcterms:created>
  <dcterms:modified xsi:type="dcterms:W3CDTF">2026-10-09T07:56:54Z</dcterms:modified>
</cp:coreProperties>
</file>