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1" r:id="rId7"/>
    <p:sldId id="260" r:id="rId8"/>
    <p:sldId id="262" r:id="rId9"/>
    <p:sldId id="263" r:id="rId10"/>
    <p:sldId id="265" r:id="rId11"/>
    <p:sldId id="264" r:id="rId12"/>
    <p:sldId id="266" r:id="rId13"/>
    <p:sldId id="267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56CCC-8635-62F3-9C37-E80FF09B176C}" v="6" dt="2026-07-27T05:49:48.0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33"/>
    <p:restoredTop sz="94658"/>
  </p:normalViewPr>
  <p:slideViewPr>
    <p:cSldViewPr snapToGrid="0">
      <p:cViewPr varScale="1">
        <p:scale>
          <a:sx n="77" d="100"/>
          <a:sy n="77" d="100"/>
        </p:scale>
        <p:origin x="9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Micygała-Bar" userId="S::agnieszka.micygala-bar@ue.wroc.pl::f2d4b6d3-6417-41e0-9672-fdedf1e2da2a" providerId="AD" clId="Web-{09A56CCC-8635-62F3-9C37-E80FF09B176C}"/>
    <pc:docChg chg="modSld">
      <pc:chgData name="Agnieszka Micygała-Bar" userId="S::agnieszka.micygala-bar@ue.wroc.pl::f2d4b6d3-6417-41e0-9672-fdedf1e2da2a" providerId="AD" clId="Web-{09A56CCC-8635-62F3-9C37-E80FF09B176C}" dt="2026-07-27T05:49:48.054" v="5" actId="14100"/>
      <pc:docMkLst>
        <pc:docMk/>
      </pc:docMkLst>
      <pc:sldChg chg="modSp">
        <pc:chgData name="Agnieszka Micygała-Bar" userId="S::agnieszka.micygala-bar@ue.wroc.pl::f2d4b6d3-6417-41e0-9672-fdedf1e2da2a" providerId="AD" clId="Web-{09A56CCC-8635-62F3-9C37-E80FF09B176C}" dt="2026-07-27T05:49:48.054" v="5" actId="14100"/>
        <pc:sldMkLst>
          <pc:docMk/>
          <pc:sldMk cId="2371726723" sldId="266"/>
        </pc:sldMkLst>
        <pc:picChg chg="mod modCrop">
          <ac:chgData name="Agnieszka Micygała-Bar" userId="S::agnieszka.micygala-bar@ue.wroc.pl::f2d4b6d3-6417-41e0-9672-fdedf1e2da2a" providerId="AD" clId="Web-{09A56CCC-8635-62F3-9C37-E80FF09B176C}" dt="2026-07-27T05:49:48.054" v="5" actId="14100"/>
          <ac:picMkLst>
            <pc:docMk/>
            <pc:sldMk cId="2371726723" sldId="266"/>
            <ac:picMk id="31" creationId="{3A4B8E8D-2845-1B1C-C507-08E2583B0F6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5ED9C8-F1F4-92F4-9CE4-E964C0D15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E06E35F-0D20-1249-9F5B-72ED2D69C9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17ECBF6-F6C2-C171-FF28-ADA24E68F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4EAA7A-2C3E-D196-8211-DF56D7C2D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D37110-15B5-60D0-E6D7-330ED0089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 descr="Obraz zawierający zrzut ekranu, fajerwerki, Oprogramowanie multimedialne&#10;&#10;Zawartość wygenerowana przez AI może być niepoprawna.">
            <a:extLst>
              <a:ext uri="{FF2B5EF4-FFF2-40B4-BE49-F238E27FC236}">
                <a16:creationId xmlns:a16="http://schemas.microsoft.com/office/drawing/2014/main" id="{E476EDE1-D4D7-E759-29CE-ADBC75B22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4" y="0"/>
            <a:ext cx="12190766" cy="685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80921"/>
      </p:ext>
    </p:extLst>
  </p:cSld>
  <p:clrMapOvr>
    <a:masterClrMapping/>
  </p:clrMapOvr>
  <p:transition spd="slow" advClick="0" advTm="6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DC6443-EF7D-E49A-0C21-8CC33CF58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5970F11-631C-0B02-E22B-76C20F66F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A0266A-535D-18E6-2851-043829279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07DF1E-E3CD-C270-390E-CD5A4237E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85FBF2-CE3C-5F9D-A44D-AE3AA724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0356134"/>
      </p:ext>
    </p:extLst>
  </p:cSld>
  <p:clrMapOvr>
    <a:masterClrMapping/>
  </p:clrMapOvr>
  <p:transition spd="slow" advClick="0" advTm="6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DA7D9BC-C0DF-87B0-F65E-C5BC9B3BF1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DC24E91-45F1-79D2-81F3-C08035CF6A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C71DDB-E6FB-169F-ECCF-958D0ABE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C9FF00-E16A-59F7-B3F3-75E140C0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49BCB1-B42E-9547-73B9-47494985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6212723"/>
      </p:ext>
    </p:extLst>
  </p:cSld>
  <p:clrMapOvr>
    <a:masterClrMapping/>
  </p:clrMapOvr>
  <p:transition spd="slow" advClick="0" advTm="6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BBCAA1-ADA6-3EF9-14BF-980F4778B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05E2F9-3DBD-EBA6-0E72-2E21A93D0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E9FE32-1897-4D8C-D127-E7F4C4B6D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1CE420-DFFA-1EF9-D7CD-5E4B893A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98D1A8-103B-44DF-8419-B99EF7B3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9968196"/>
      </p:ext>
    </p:extLst>
  </p:cSld>
  <p:clrMapOvr>
    <a:masterClrMapping/>
  </p:clrMapOvr>
  <p:transition spd="slow" advClick="0" advTm="6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2C32CA-FF2C-6AAA-E956-9D228469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45AE5E9-6634-C1C8-4179-6CDD04C62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943CEFE-81BD-BEC8-1E0B-61611BE50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B2B1E5-6F68-ECC3-C4DF-3804462C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612E51-EB6D-F05F-98FE-1C6D46820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212553"/>
      </p:ext>
    </p:extLst>
  </p:cSld>
  <p:clrMapOvr>
    <a:masterClrMapping/>
  </p:clrMapOvr>
  <p:transition spd="slow" advClick="0" advTm="6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2A25B6-68BB-41F8-21A1-D45CDD8F4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5761D0-C5AF-CE65-0528-42609AE88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035C452-C9E6-5976-2C48-B066C50F1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FDD2AF-D525-F08A-16C3-73D3E7718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85B64F0-C16F-11B6-5E5A-8DC7F1CDC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C89B6A-4AA5-3F72-E904-3B899CB8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4775323"/>
      </p:ext>
    </p:extLst>
  </p:cSld>
  <p:clrMapOvr>
    <a:masterClrMapping/>
  </p:clrMapOvr>
  <p:transition spd="slow" advClick="0" advTm="6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EF4700-C42C-148C-A5DE-77BCB10D7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98A54EC-77DE-3DC5-1F23-1C3146905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EB47033-59A6-334E-1AE6-D785B3E22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23E3B71-F78F-DE2F-9876-D58731E7AF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E41DA06-6DE6-B2BA-F998-7022104CA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EFA71D5-5757-B5B2-4B64-B9B7EFC9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6A133C5-7BF6-7538-DDA0-01A812B7A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16E854A-4107-88DC-A0E3-A0852FA2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7330258"/>
      </p:ext>
    </p:extLst>
  </p:cSld>
  <p:clrMapOvr>
    <a:masterClrMapping/>
  </p:clrMapOvr>
  <p:transition spd="slow" advClick="0" advTm="6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A88272-1D03-F16A-BA22-A578DBE97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0507E9-68E3-3867-0A31-ADBAC7DF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45C99D2-5325-F92F-4F60-D83EAB0E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2D479DD-68AB-82D9-BB20-67C3BF34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7110642"/>
      </p:ext>
    </p:extLst>
  </p:cSld>
  <p:clrMapOvr>
    <a:masterClrMapping/>
  </p:clrMapOvr>
  <p:transition spd="slow" advClick="0" advTm="6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530126D-C105-B6EF-B293-DD4D8DA47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34D6DEE-8792-0E38-26B3-E276733D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301B1E-4510-869F-F81B-647DD48F1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6088872"/>
      </p:ext>
    </p:extLst>
  </p:cSld>
  <p:clrMapOvr>
    <a:masterClrMapping/>
  </p:clrMapOvr>
  <p:transition spd="slow" advClick="0" advTm="6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3711FB-7ED1-1E3D-7CD4-E3BA74E74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DC7EA3-60DC-479F-7A94-4EB23B631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999FBE0-498B-5CD3-F126-F92C037FA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F60243-D204-C571-FD26-9E801DFD6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276885-C4D1-AD14-3304-0A70B090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FE1FA2F-A969-41DD-CD98-AD8DEE7E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1495266"/>
      </p:ext>
    </p:extLst>
  </p:cSld>
  <p:clrMapOvr>
    <a:masterClrMapping/>
  </p:clrMapOvr>
  <p:transition spd="slow" advClick="0" advTm="6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497D8C-B9F7-9D3E-D80E-4D5729FB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CF9F31C-40C4-AE04-5B49-0967F31FC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77CBC2F-BF2D-B630-C33A-71A982C27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F837AE0-A86F-203D-C712-9E8A8C2B3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504C5C0-36EA-B423-CB36-9E50CB6A1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2BCD3C2-C1DE-D69B-8A28-92CDAAD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68205"/>
      </p:ext>
    </p:extLst>
  </p:cSld>
  <p:clrMapOvr>
    <a:masterClrMapping/>
  </p:clrMapOvr>
  <p:transition spd="slow" advClick="0" advTm="6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336BB49-2B76-DD2C-67E2-DC72ECE2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01C62D0-2690-7F50-E62B-9028730BF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19040B-9DD1-C57E-3C5D-8D0610661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35985B-B196-EB47-9252-C8E8B809BC98}" type="datetimeFigureOut">
              <a:rPr lang="pl-PL" smtClean="0"/>
              <a:t>27.07.2026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442B472-3FFD-369E-A921-7250FA083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71E137-AC03-5CCC-5934-ABA240E8D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35EC12-0784-8940-8A12-DFEC275C8803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 descr="Obraz zawierający zrzut ekranu, fajerwerki, Oprogramowanie multimedialne&#10;&#10;Zawartość wygenerowana przez AI może być niepoprawna.">
            <a:extLst>
              <a:ext uri="{FF2B5EF4-FFF2-40B4-BE49-F238E27FC236}">
                <a16:creationId xmlns:a16="http://schemas.microsoft.com/office/drawing/2014/main" id="{FA4A836F-A55B-5484-DBF2-7FB6BA6D715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234" y="0"/>
            <a:ext cx="12190766" cy="685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8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6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ABD1EC-A334-9D32-947A-5716E5474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40" y="1122363"/>
            <a:ext cx="10316787" cy="2387600"/>
          </a:xfrm>
        </p:spPr>
        <p:txBody>
          <a:bodyPr anchor="t">
            <a:normAutofit/>
          </a:bodyPr>
          <a:lstStyle/>
          <a:p>
            <a:pPr algn="l"/>
            <a:r>
              <a:rPr lang="pl-PL" sz="40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Science4Business – Nauka dla biznesu</a:t>
            </a:r>
            <a:br>
              <a:rPr lang="pl-PL" sz="40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</a:br>
            <a:br>
              <a:rPr lang="pl-PL" sz="40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</a:br>
            <a:r>
              <a:rPr lang="pl-PL" sz="2800" dirty="0">
                <a:solidFill>
                  <a:srgbClr val="F6AD00"/>
                </a:solidFill>
                <a:latin typeface="Poppins" pitchFamily="2" charset="0"/>
                <a:cs typeface="Poppins" pitchFamily="2" charset="0"/>
              </a:rPr>
              <a:t>Termin realizacji: 01.01.2024 – 31.12.2028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E1ECA3F-1BC1-86A5-E6D2-0BAC298E5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41" y="3481317"/>
            <a:ext cx="5128260" cy="230201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Uniwersytet Ekonomiczny we Wrocławiu  realizuje projekt                    w celu zwiększenie skuteczności działań związanych z transferem technologii podejmowanych przez organizacje badawcze. </a:t>
            </a:r>
          </a:p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Zostanie on osiągnięty poprzez wspieranie całego procesu transferu technologii (od identyfikacji technologii,                          oceny potencjału, dostosowania do aktualnych potrzeb,                               aż po skuteczne wprowadzenie do obiegu gospodarczego). </a:t>
            </a:r>
          </a:p>
          <a:p>
            <a:pPr algn="l">
              <a:lnSpc>
                <a:spcPct val="100000"/>
              </a:lnSpc>
            </a:pPr>
            <a:endParaRPr lang="pl-PL" sz="1400" dirty="0">
              <a:solidFill>
                <a:schemeClr val="bg1"/>
              </a:solidFill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BC76479-9968-D86B-5858-71D4AF2963A6}"/>
              </a:ext>
            </a:extLst>
          </p:cNvPr>
          <p:cNvCxnSpPr/>
          <p:nvPr/>
        </p:nvCxnSpPr>
        <p:spPr>
          <a:xfrm>
            <a:off x="1080655" y="3044536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729188"/>
      </p:ext>
    </p:extLst>
  </p:cSld>
  <p:clrMapOvr>
    <a:masterClrMapping/>
  </p:clrMapOvr>
  <p:transition spd="slow" advClick="0" advTm="6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EFA7-F285-EC8A-5943-6A28D8325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E619A4E-AA23-C6F3-621C-36C3530B4589}"/>
              </a:ext>
            </a:extLst>
          </p:cNvPr>
          <p:cNvSpPr/>
          <p:nvPr/>
        </p:nvSpPr>
        <p:spPr>
          <a:xfrm>
            <a:off x="-77118" y="0"/>
            <a:ext cx="12360925" cy="6929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81049416-CCE7-477A-A8A5-8B82FC3A2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08506" y="-301215"/>
            <a:ext cx="5556839" cy="768095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3DD6B47-9E4E-CCF7-DD91-D95720164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172" y="437127"/>
            <a:ext cx="10316787" cy="2387600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4000" b="1" dirty="0" err="1">
                <a:latin typeface="Poppins" pitchFamily="2" charset="0"/>
                <a:cs typeface="Poppins" pitchFamily="2" charset="0"/>
              </a:rPr>
              <a:t>CTWiK</a:t>
            </a:r>
            <a:r>
              <a:rPr lang="pl-PL" sz="4000" b="1" dirty="0">
                <a:latin typeface="Poppins" pitchFamily="2" charset="0"/>
                <a:cs typeface="Poppins" pitchFamily="2" charset="0"/>
              </a:rPr>
              <a:t> / oferta dla biznesu</a:t>
            </a:r>
            <a:br>
              <a:rPr lang="pl-PL" sz="40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</a:br>
            <a:r>
              <a:rPr lang="pl-PL" sz="2000" dirty="0">
                <a:solidFill>
                  <a:srgbClr val="F6AD00"/>
                </a:solidFill>
                <a:latin typeface="Poppins" pitchFamily="2" charset="0"/>
                <a:cs typeface="Poppins" pitchFamily="2" charset="0"/>
              </a:rPr>
              <a:t>Centrum Transferu Wiedzy i Innowacji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A02818F0-FD55-1988-7FB6-AB59520EBD56}"/>
              </a:ext>
            </a:extLst>
          </p:cNvPr>
          <p:cNvCxnSpPr/>
          <p:nvPr/>
        </p:nvCxnSpPr>
        <p:spPr>
          <a:xfrm>
            <a:off x="1005064" y="2117734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rostokąt 4">
            <a:extLst>
              <a:ext uri="{FF2B5EF4-FFF2-40B4-BE49-F238E27FC236}">
                <a16:creationId xmlns:a16="http://schemas.microsoft.com/office/drawing/2014/main" id="{25CA4CE5-380B-1F71-F7FD-4AF7B69E3DD9}"/>
              </a:ext>
            </a:extLst>
          </p:cNvPr>
          <p:cNvSpPr/>
          <p:nvPr/>
        </p:nvSpPr>
        <p:spPr>
          <a:xfrm>
            <a:off x="8857129" y="2543170"/>
            <a:ext cx="3334871" cy="3741595"/>
          </a:xfrm>
          <a:prstGeom prst="rect">
            <a:avLst/>
          </a:prstGeom>
          <a:solidFill>
            <a:srgbClr val="F6A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6AD00"/>
              </a:solidFill>
            </a:endParaRPr>
          </a:p>
        </p:txBody>
      </p:sp>
      <p:pic>
        <p:nvPicPr>
          <p:cNvPr id="4" name="Obraz 3" descr="Obraz zawierający sztuka&#10;&#10;Zawartość wygenerowana przez AI może być niepoprawna.">
            <a:extLst>
              <a:ext uri="{FF2B5EF4-FFF2-40B4-BE49-F238E27FC236}">
                <a16:creationId xmlns:a16="http://schemas.microsoft.com/office/drawing/2014/main" id="{9053C37A-E56C-6341-F750-EE8CCA58E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1204" y="898913"/>
            <a:ext cx="3353628" cy="489888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A9218150-A330-BBEF-B554-43A4E07B20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471" y="2363037"/>
            <a:ext cx="6534496" cy="4284593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Wspieramy firmy w wykorzystaniu wiedzy naukowej                                                                    i wdrażaniu innowacji w praktyce biznesowej.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latin typeface="Poppins" pitchFamily="2" charset="0"/>
                <a:cs typeface="Poppins" pitchFamily="2" charset="0"/>
              </a:rPr>
              <a:t>Nasza oferta: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realizacja badań i projektów B+R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ekspertyzy, analizy i opinie eksperckie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transfer technologii i komercjalizacja wiedzy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wsparcie we współpracy nauka–biznes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doradztwo (strategie, innowacje, rozwój firm)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latin typeface="Poppins" pitchFamily="2" charset="0"/>
                <a:cs typeface="Poppins" pitchFamily="2" charset="0"/>
              </a:rPr>
              <a:t>Korzyści dla firm: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zwiększenie konkurencyjności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dostęp do wiedzy ekspertów i naukowców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wdrażanie innowacyjnych rozwiązań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rozwój produktów i usług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latin typeface="Poppins" pitchFamily="2" charset="0"/>
                <a:cs typeface="Poppins" pitchFamily="2" charset="0"/>
              </a:rPr>
              <a:t>Jak działamy: </a:t>
            </a:r>
          </a:p>
          <a:p>
            <a:pPr algn="l">
              <a:lnSpc>
                <a:spcPct val="100000"/>
              </a:lnSpc>
            </a:pPr>
            <a:r>
              <a:rPr lang="pl-PL" sz="1200" dirty="0">
                <a:latin typeface="Poppins Light" pitchFamily="2" charset="0"/>
                <a:cs typeface="Poppins Light" pitchFamily="2" charset="0"/>
              </a:rPr>
              <a:t>Analiza potrzeb → dobór ekspertów → realizacja → wdrożenie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D7FEDE6-C9E1-0713-4AB0-39E6B0DA2648}"/>
              </a:ext>
            </a:extLst>
          </p:cNvPr>
          <p:cNvSpPr/>
          <p:nvPr/>
        </p:nvSpPr>
        <p:spPr>
          <a:xfrm>
            <a:off x="7078532" y="4249271"/>
            <a:ext cx="1861073" cy="186107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BF35E67-0B87-5AEC-11EB-2BF8C4865ABB}"/>
              </a:ext>
            </a:extLst>
          </p:cNvPr>
          <p:cNvSpPr txBox="1"/>
          <p:nvPr/>
        </p:nvSpPr>
        <p:spPr>
          <a:xfrm>
            <a:off x="7476526" y="4995141"/>
            <a:ext cx="1671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KOD QR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083245A-FB8F-50EC-55FF-25EC38962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203" y="4530925"/>
            <a:ext cx="1694302" cy="220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80622"/>
      </p:ext>
    </p:extLst>
  </p:cSld>
  <p:clrMapOvr>
    <a:masterClrMapping/>
  </p:clrMapOvr>
  <p:transition spd="slow" advClick="0" advTm="6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767CD-B5AB-EDF7-DAC6-7BC386658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8F84C1-1558-6596-F8E3-E9455639F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40" y="800242"/>
            <a:ext cx="10316787" cy="2387600"/>
          </a:xfrm>
        </p:spPr>
        <p:txBody>
          <a:bodyPr anchor="t">
            <a:normAutofit/>
          </a:bodyPr>
          <a:lstStyle/>
          <a:p>
            <a:pPr algn="l"/>
            <a:r>
              <a:rPr lang="pl-PL" sz="40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Jak działa projekt Science4Business?</a:t>
            </a:r>
            <a:br>
              <a:rPr lang="pl-PL" sz="40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</a:br>
            <a:br>
              <a:rPr lang="pl-PL" sz="40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</a:br>
            <a:endParaRPr lang="pl-PL" sz="2800" dirty="0">
              <a:solidFill>
                <a:srgbClr val="F6AD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950BE94-F49D-CE5C-F40E-68EB0CDE0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40" y="1963748"/>
            <a:ext cx="5128260" cy="409401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Kluczowe działania: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identyfikacja potencjału badawczego (mapowanie)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promocja technologii i oferty naukowej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rozwój badań o potencjale komercyjnym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wsparcie zespołów transferu technologii i narzędzi </a:t>
            </a:r>
          </a:p>
          <a:p>
            <a:pPr algn="l">
              <a:lnSpc>
                <a:spcPct val="100000"/>
              </a:lnSpc>
            </a:pPr>
            <a:endParaRPr lang="pl-PL" sz="1200" dirty="0">
              <a:solidFill>
                <a:schemeClr val="bg1"/>
              </a:solidFill>
              <a:latin typeface="Poppins Light" pitchFamily="2" charset="0"/>
              <a:cs typeface="Poppins Light" pitchFamily="2" charset="0"/>
            </a:endParaRP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Efekty: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większe wykorzystanie wyników badań w gospodarce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wzrost innowacyjności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silniejsza współpraca nauki z biznesem </a:t>
            </a:r>
          </a:p>
          <a:p>
            <a:pPr algn="l">
              <a:lnSpc>
                <a:spcPct val="100000"/>
              </a:lnSpc>
            </a:pPr>
            <a:endParaRPr lang="pl-PL" sz="1200" dirty="0">
              <a:solidFill>
                <a:schemeClr val="bg1"/>
              </a:solidFill>
              <a:latin typeface="Poppins Light" pitchFamily="2" charset="0"/>
              <a:cs typeface="Poppins Light" pitchFamily="2" charset="0"/>
            </a:endParaRP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Odbiorcy: </a:t>
            </a: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Naukowcy, doktoranci oraz przedsiębiorcy</a:t>
            </a:r>
            <a:endParaRPr lang="pl-PL" sz="1400" dirty="0">
              <a:solidFill>
                <a:schemeClr val="bg1"/>
              </a:solidFill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631C1B1E-BDF4-2423-4329-EA4233D7901A}"/>
              </a:ext>
            </a:extLst>
          </p:cNvPr>
          <p:cNvCxnSpPr/>
          <p:nvPr/>
        </p:nvCxnSpPr>
        <p:spPr>
          <a:xfrm>
            <a:off x="1080655" y="1672932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309582"/>
      </p:ext>
    </p:extLst>
  </p:cSld>
  <p:clrMapOvr>
    <a:masterClrMapping/>
  </p:clrMapOvr>
  <p:transition spd="slow" advClick="0" advTm="6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64870-97CD-7D16-4EF9-7A22D1FBB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204EEB-B84A-56C9-3CB3-E7362ED16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40" y="654627"/>
            <a:ext cx="10316787" cy="2533215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14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OFERTA TECHNOLOGICZNA          </a:t>
            </a:r>
            <a:r>
              <a:rPr lang="pl-PL" sz="1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Licencja lub sprzedaż know‑how</a:t>
            </a:r>
            <a:br>
              <a:rPr lang="pl-PL" sz="2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</a:br>
            <a:r>
              <a:rPr lang="pl-PL" sz="24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1. </a:t>
            </a:r>
            <a:r>
              <a:rPr lang="pl-PL" sz="25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Żywność hybrydowa – sery słonecznikowo-serwatkowe</a:t>
            </a:r>
            <a:endParaRPr lang="pl-PL" sz="2500" dirty="0">
              <a:solidFill>
                <a:srgbClr val="F6AD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A55B2DA-BD87-5C1E-0C74-1F4B6AA84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40" y="1963748"/>
            <a:ext cx="7074824" cy="409401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Innowacyjna metoda produkcji żywności hybrydowej (mleczno‑roślinnej) z wykorzystaniem serwatki i białka słonecznikowego – zgodna z ideą gospodarki o obiegu zamkniętym. 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Co umożliwia?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tworzenie stabilnej matrycy białkowo‑lipidowej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produkcję alternatyw dla tradycyjnych wyrobów mlecznych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wykorzystanie surowców ubocznych przemysłu spożywczego 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Zastosowanie: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sery twarogowe (hybrydowe)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desery białkowe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półprodukty dla gastronomii i piekarnictwa 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Poziom gotowości: </a:t>
            </a:r>
          </a:p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TRL 2 – koncepcja potwierdzona eksperymentalnie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ECB63C1-1BA9-62BB-58BE-590739447466}"/>
              </a:ext>
            </a:extLst>
          </p:cNvPr>
          <p:cNvCxnSpPr/>
          <p:nvPr/>
        </p:nvCxnSpPr>
        <p:spPr>
          <a:xfrm>
            <a:off x="1049482" y="1776841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068364"/>
      </p:ext>
    </p:extLst>
  </p:cSld>
  <p:clrMapOvr>
    <a:masterClrMapping/>
  </p:clrMapOvr>
  <p:transition spd="slow" advClick="0" advTm="6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32087-FF0E-D726-1E4D-B77311402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8AD45E-A075-5532-C44B-FB54586DF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40" y="654627"/>
            <a:ext cx="10316787" cy="2533215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14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OFERTA TECHNOLOGICZNA          </a:t>
            </a:r>
            <a:r>
              <a:rPr lang="pl-PL" sz="1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Licencja na wykorzystanie technologii</a:t>
            </a:r>
            <a:br>
              <a:rPr lang="pl-PL" sz="2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</a:br>
            <a:r>
              <a:rPr lang="pl-PL" sz="24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2. </a:t>
            </a:r>
            <a:r>
              <a:rPr lang="pl-PL" sz="25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Proszek jabłkowy i sposób jego wytwarzania</a:t>
            </a:r>
            <a:endParaRPr lang="pl-PL" sz="2500" dirty="0">
              <a:solidFill>
                <a:srgbClr val="F6AD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D22E11-08D2-4EAB-0B4F-C29EFEE0B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40" y="1963748"/>
            <a:ext cx="6534496" cy="409401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Innowacyjna metoda suszenia jabłek bez tłoczenia, z wykorzystaniem złoża fluidalnego i mikrofal.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Co umożliwia?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zachowanie wartości odżywczych i przeciwutleniaczy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eliminację karmelizacji cukrów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energooszczędny proces produkcji</a:t>
            </a:r>
            <a:endParaRPr lang="pl-PL" sz="1200" b="1" dirty="0">
              <a:solidFill>
                <a:schemeClr val="bg1"/>
              </a:solidFill>
              <a:latin typeface="Poppins Light" pitchFamily="2" charset="0"/>
              <a:cs typeface="Poppins Light" pitchFamily="2" charset="0"/>
            </a:endParaRP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Zastosowanie: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desery i przekąski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wypieki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produkty spożywcze wymagające naturalnych składników 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Poziom gotowości: </a:t>
            </a:r>
          </a:p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TRL 4 – testy laboratoryjne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5044AF1-3964-B21A-5072-2654FB52372D}"/>
              </a:ext>
            </a:extLst>
          </p:cNvPr>
          <p:cNvCxnSpPr/>
          <p:nvPr/>
        </p:nvCxnSpPr>
        <p:spPr>
          <a:xfrm>
            <a:off x="1049482" y="1776841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307980"/>
      </p:ext>
    </p:extLst>
  </p:cSld>
  <p:clrMapOvr>
    <a:masterClrMapping/>
  </p:clrMapOvr>
  <p:transition spd="slow" advClick="0" advTm="6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74813-E79D-1A06-B7D4-F247DCF1C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A3AE24-BE04-1D91-E07C-DAC305CC3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40" y="654627"/>
            <a:ext cx="10316787" cy="2533215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14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OFERTA TECHNOLOGICZNA          </a:t>
            </a:r>
            <a:r>
              <a:rPr lang="pl-PL" sz="1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Licencja / wdrożenie technologii</a:t>
            </a:r>
            <a:br>
              <a:rPr lang="pl-PL" sz="2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</a:br>
            <a:r>
              <a:rPr lang="pl-PL" sz="24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3. </a:t>
            </a:r>
            <a:r>
              <a:rPr lang="pl-PL" sz="25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Fermentowany ekstrakt białkowy z ostropestu</a:t>
            </a:r>
            <a:endParaRPr lang="pl-PL" sz="2500" dirty="0">
              <a:solidFill>
                <a:srgbClr val="F6AD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25E0014-A97C-249D-A2F7-26BDD94E0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40" y="1963748"/>
            <a:ext cx="6534496" cy="409401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Otrzymywanie roślinnego ekstraktu białkowego z ostropestu z wykorzystaniem kontrolowanej fermentacji.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Co umożliwia?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produkcję roślinnych alternatyw produktów mlecznych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uzyskanie składnika o wysokiej wartości odżywczej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zastosowanie w nowoczesnej żywności funkcjonalnej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Zastosowanie: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roślinne jogurty i kefiry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napoje i koncentraty spożywcze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suplementy diety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Poziom gotowości: </a:t>
            </a:r>
          </a:p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TRL 4 – testy laboratoryjne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5A6B97DF-FDF0-97E7-8AF0-C2FF09AF5775}"/>
              </a:ext>
            </a:extLst>
          </p:cNvPr>
          <p:cNvCxnSpPr/>
          <p:nvPr/>
        </p:nvCxnSpPr>
        <p:spPr>
          <a:xfrm>
            <a:off x="1049482" y="1776841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868242"/>
      </p:ext>
    </p:extLst>
  </p:cSld>
  <p:clrMapOvr>
    <a:masterClrMapping/>
  </p:clrMapOvr>
  <p:transition spd="slow" advClick="0" advTm="6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3CAE7-52E1-0374-57E6-CB1447B2E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8B64BC-0D07-3144-0F2F-26364741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40" y="654627"/>
            <a:ext cx="10316787" cy="2533215"/>
          </a:xfrm>
        </p:spPr>
        <p:txBody>
          <a:bodyPr anchor="t"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1400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OFERTA TECHNOLOGICZNA          </a:t>
            </a:r>
            <a:r>
              <a:rPr lang="pl-PL" sz="1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Licencja / know-how</a:t>
            </a:r>
            <a:br>
              <a:rPr lang="pl-PL" sz="24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</a:br>
            <a:r>
              <a:rPr lang="pl-PL" sz="24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4. </a:t>
            </a:r>
            <a:r>
              <a:rPr lang="pl-PL" sz="25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Fermentowane napoje typu </a:t>
            </a:r>
            <a:r>
              <a:rPr lang="pl-PL" sz="2500" b="1" dirty="0" err="1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kombucha</a:t>
            </a:r>
            <a:endParaRPr lang="pl-PL" sz="2500" dirty="0">
              <a:solidFill>
                <a:srgbClr val="F6AD00"/>
              </a:solidFill>
              <a:latin typeface="Poppins" pitchFamily="2" charset="0"/>
              <a:cs typeface="Poppi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18E8F53-6B0B-3844-3632-5246C0EBA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740" y="1963748"/>
            <a:ext cx="6534496" cy="409401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Produkcja napojów fermentowanych typu </a:t>
            </a:r>
            <a:r>
              <a:rPr lang="pl-PL" sz="1200" dirty="0" err="1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kombucha</a:t>
            </a: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 z wykorzystaniem niestandardowych surowców bogatych w związki bioaktywne.</a:t>
            </a:r>
          </a:p>
          <a:p>
            <a:pPr algn="l">
              <a:lnSpc>
                <a:spcPct val="100000"/>
              </a:lnSpc>
            </a:pPr>
            <a:endParaRPr lang="pl-PL" sz="1200" dirty="0">
              <a:solidFill>
                <a:schemeClr val="bg1"/>
              </a:solidFill>
              <a:latin typeface="Poppins Light" pitchFamily="2" charset="0"/>
              <a:cs typeface="Poppins Light" pitchFamily="2" charset="0"/>
            </a:endParaRP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Co umożliwia?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tworzenie napojów o potencjalnych właściwościach </a:t>
            </a:r>
            <a:r>
              <a:rPr lang="pl-PL" sz="1200" dirty="0" err="1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prebiotycznych</a:t>
            </a: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zwiększenie zawartości przeciwutleniaczy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rozwój nowych, funkcjonalnych wariantów smakowych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Zastosowanie: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napoje funkcjonalne typu </a:t>
            </a:r>
            <a:r>
              <a:rPr lang="pl-PL" sz="1200" dirty="0" err="1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kombucha</a:t>
            </a: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produkty o podwyższonych właściwościach prozdrowotnych</a:t>
            </a:r>
          </a:p>
          <a:p>
            <a:pPr algn="l">
              <a:lnSpc>
                <a:spcPct val="100000"/>
              </a:lnSpc>
            </a:pPr>
            <a:r>
              <a:rPr lang="pl-PL" sz="1200" b="1" dirty="0">
                <a:solidFill>
                  <a:schemeClr val="bg1"/>
                </a:solidFill>
                <a:latin typeface="Poppins" pitchFamily="2" charset="0"/>
                <a:cs typeface="Poppins" pitchFamily="2" charset="0"/>
              </a:rPr>
              <a:t>Poziom gotowości: </a:t>
            </a:r>
          </a:p>
          <a:p>
            <a:pPr algn="l">
              <a:lnSpc>
                <a:spcPct val="100000"/>
              </a:lnSpc>
            </a:pPr>
            <a:r>
              <a:rPr lang="pl-PL" sz="1200" dirty="0">
                <a:solidFill>
                  <a:schemeClr val="bg1"/>
                </a:solidFill>
                <a:latin typeface="Poppins Light" pitchFamily="2" charset="0"/>
                <a:cs typeface="Poppins Light" pitchFamily="2" charset="0"/>
              </a:rPr>
              <a:t>TRL 2 – koncepcja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9CFD74A-5A09-050E-2CCF-FD61CEE7E23B}"/>
              </a:ext>
            </a:extLst>
          </p:cNvPr>
          <p:cNvCxnSpPr/>
          <p:nvPr/>
        </p:nvCxnSpPr>
        <p:spPr>
          <a:xfrm>
            <a:off x="1049482" y="1776841"/>
            <a:ext cx="2753590" cy="0"/>
          </a:xfrm>
          <a:prstGeom prst="line">
            <a:avLst/>
          </a:prstGeom>
          <a:ln>
            <a:solidFill>
              <a:srgbClr val="F6AD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637860"/>
      </p:ext>
    </p:extLst>
  </p:cSld>
  <p:clrMapOvr>
    <a:masterClrMapping/>
  </p:clrMapOvr>
  <p:transition spd="slow" advClick="0" advTm="6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F88D-D8BA-4E63-2916-786158BF5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A90DF8A-E8E5-03E5-46EB-D0EF25A7A6C3}"/>
              </a:ext>
            </a:extLst>
          </p:cNvPr>
          <p:cNvSpPr/>
          <p:nvPr/>
        </p:nvSpPr>
        <p:spPr>
          <a:xfrm>
            <a:off x="-77118" y="0"/>
            <a:ext cx="12360925" cy="6929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E67D65A-6E6D-06A1-06B6-9FAE6C44D24A}"/>
              </a:ext>
            </a:extLst>
          </p:cNvPr>
          <p:cNvSpPr/>
          <p:nvPr/>
        </p:nvSpPr>
        <p:spPr>
          <a:xfrm>
            <a:off x="93518" y="6087562"/>
            <a:ext cx="7699663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2994FB3-5F77-3E9B-5962-09677916B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45" y="6048272"/>
            <a:ext cx="7273637" cy="754895"/>
          </a:xfrm>
          <a:prstGeom prst="rect">
            <a:avLst/>
          </a:prstGeom>
        </p:spPr>
      </p:pic>
      <p:pic>
        <p:nvPicPr>
          <p:cNvPr id="15" name="Obraz 14" descr="Obraz zawierający Czcionka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9262C68E-364D-9016-4903-4DA347DF4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278" y="6204410"/>
            <a:ext cx="1686171" cy="466479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B8B96345-F292-D13A-8854-3CCE0568E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5545" y="5969212"/>
            <a:ext cx="1920491" cy="960246"/>
          </a:xfrm>
          <a:prstGeom prst="rect">
            <a:avLst/>
          </a:prstGeom>
        </p:spPr>
      </p:pic>
      <p:pic>
        <p:nvPicPr>
          <p:cNvPr id="27" name="Obraz 26" descr="Obraz zawierający tekst, zrzut ekranu, Czcionka, logo&#10;&#10;Zawartość wygenerowana przez AI może być niepoprawna.">
            <a:extLst>
              <a:ext uri="{FF2B5EF4-FFF2-40B4-BE49-F238E27FC236}">
                <a16:creationId xmlns:a16="http://schemas.microsoft.com/office/drawing/2014/main" id="{6B5DB311-DC58-A825-F54A-CEEF8F144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486" y="-90610"/>
            <a:ext cx="10461028" cy="610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21811"/>
      </p:ext>
    </p:extLst>
  </p:cSld>
  <p:clrMapOvr>
    <a:masterClrMapping/>
  </p:clrMapOvr>
  <p:transition spd="slow" advClick="0" advTm="600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CEE04-D891-F623-646B-5ECC3F11B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1E94D1A-0717-9779-A971-C17E88C7F41C}"/>
              </a:ext>
            </a:extLst>
          </p:cNvPr>
          <p:cNvSpPr/>
          <p:nvPr/>
        </p:nvSpPr>
        <p:spPr>
          <a:xfrm>
            <a:off x="-77118" y="0"/>
            <a:ext cx="12360925" cy="6929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784CD06-9A47-23D5-96ED-CDAD54869022}"/>
              </a:ext>
            </a:extLst>
          </p:cNvPr>
          <p:cNvSpPr/>
          <p:nvPr/>
        </p:nvSpPr>
        <p:spPr>
          <a:xfrm>
            <a:off x="93518" y="6087562"/>
            <a:ext cx="7699663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9812E0C-CF2A-E238-2A0A-C3F7B18FD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45" y="6048272"/>
            <a:ext cx="7273637" cy="754895"/>
          </a:xfrm>
          <a:prstGeom prst="rect">
            <a:avLst/>
          </a:prstGeom>
        </p:spPr>
      </p:pic>
      <p:pic>
        <p:nvPicPr>
          <p:cNvPr id="15" name="Obraz 14" descr="Obraz zawierający Czcionka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AEB19D8C-9F37-B044-3EE8-09F1B2720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278" y="6204410"/>
            <a:ext cx="1686171" cy="466479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CAA3B3A-DE3A-B879-4627-604A7E64B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5545" y="5969212"/>
            <a:ext cx="1920491" cy="960246"/>
          </a:xfrm>
          <a:prstGeom prst="rect">
            <a:avLst/>
          </a:prstGeom>
        </p:spPr>
      </p:pic>
      <p:pic>
        <p:nvPicPr>
          <p:cNvPr id="29" name="Obraz 28" descr="Obraz zawierający tekst, zrzut ekranu, Czcionka, Strona internetowa&#10;&#10;Zawartość wygenerowana przez AI może być niepoprawna.">
            <a:extLst>
              <a:ext uri="{FF2B5EF4-FFF2-40B4-BE49-F238E27FC236}">
                <a16:creationId xmlns:a16="http://schemas.microsoft.com/office/drawing/2014/main" id="{6E54CF00-CBBA-3677-E755-A6EB89BA6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449" y="-173917"/>
            <a:ext cx="10461029" cy="61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01726"/>
      </p:ext>
    </p:extLst>
  </p:cSld>
  <p:clrMapOvr>
    <a:masterClrMapping/>
  </p:clrMapOvr>
  <p:transition spd="slow" advClick="0" advTm="600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6482D-34B9-2161-1686-682DB63DE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AB205D4-B77E-3BD5-AAEB-264900691A1B}"/>
              </a:ext>
            </a:extLst>
          </p:cNvPr>
          <p:cNvSpPr/>
          <p:nvPr/>
        </p:nvSpPr>
        <p:spPr>
          <a:xfrm>
            <a:off x="-77118" y="0"/>
            <a:ext cx="12360925" cy="6929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64ECFDE-E336-E891-EC29-A33802ED417D}"/>
              </a:ext>
            </a:extLst>
          </p:cNvPr>
          <p:cNvSpPr/>
          <p:nvPr/>
        </p:nvSpPr>
        <p:spPr>
          <a:xfrm>
            <a:off x="93518" y="6087562"/>
            <a:ext cx="7699663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6AD4F6A-C70F-04A5-E457-5745CFFA3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45" y="6048272"/>
            <a:ext cx="7273637" cy="754895"/>
          </a:xfrm>
          <a:prstGeom prst="rect">
            <a:avLst/>
          </a:prstGeom>
        </p:spPr>
      </p:pic>
      <p:pic>
        <p:nvPicPr>
          <p:cNvPr id="15" name="Obraz 14" descr="Obraz zawierający Czcionka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A437DA3E-45A5-BC83-04E4-736989305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278" y="6204410"/>
            <a:ext cx="1686171" cy="466479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DDBFDEFF-3670-3E30-C1FD-71E2D7D4E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5545" y="5969212"/>
            <a:ext cx="1920491" cy="960246"/>
          </a:xfrm>
          <a:prstGeom prst="rect">
            <a:avLst/>
          </a:prstGeom>
        </p:spPr>
      </p:pic>
      <p:pic>
        <p:nvPicPr>
          <p:cNvPr id="31" name="Obraz 30" descr="Obraz zawierający tekst, zrzut ekranu, Strona internetowa, Czcionka&#10;&#10;Zawartość wygenerowana przez AI może być niepoprawna.">
            <a:extLst>
              <a:ext uri="{FF2B5EF4-FFF2-40B4-BE49-F238E27FC236}">
                <a16:creationId xmlns:a16="http://schemas.microsoft.com/office/drawing/2014/main" id="{3A4B8E8D-2845-1B1C-C507-08E2583B0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486" y="-47079"/>
            <a:ext cx="10461028" cy="598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26723"/>
      </p:ext>
    </p:extLst>
  </p:cSld>
  <p:clrMapOvr>
    <a:masterClrMapping/>
  </p:clrMapOvr>
  <p:transition spd="slow" advClick="0" advTm="6000">
    <p:wip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070300F3F8A784291EBE1C6191D5763" ma:contentTypeVersion="14" ma:contentTypeDescription="Utwórz nowy dokument." ma:contentTypeScope="" ma:versionID="ea923e0b68b15b640bf1adf1738b52c5">
  <xsd:schema xmlns:xsd="http://www.w3.org/2001/XMLSchema" xmlns:xs="http://www.w3.org/2001/XMLSchema" xmlns:p="http://schemas.microsoft.com/office/2006/metadata/properties" xmlns:ns2="faa52a08-6226-4b29-ad22-a020546a094f" xmlns:ns3="653ee210-ad2e-44bc-9a3b-61f70801e1f9" targetNamespace="http://schemas.microsoft.com/office/2006/metadata/properties" ma:root="true" ma:fieldsID="70d0c6224ccc22236372259db4143c28" ns2:_="" ns3:_="">
    <xsd:import namespace="faa52a08-6226-4b29-ad22-a020546a094f"/>
    <xsd:import namespace="653ee210-ad2e-44bc-9a3b-61f70801e1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52a08-6226-4b29-ad22-a020546a09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Tagi obrazów" ma:readOnly="false" ma:fieldId="{5cf76f15-5ced-4ddc-b409-7134ff3c332f}" ma:taxonomyMulti="true" ma:sspId="55f58b37-a4ca-4b9d-8340-d45abefa18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ee210-ad2e-44bc-9a3b-61f70801e1f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6e43213-060d-4770-97e5-5346f85a4455}" ma:internalName="TaxCatchAll" ma:showField="CatchAllData" ma:web="653ee210-ad2e-44bc-9a3b-61f70801e1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a52a08-6226-4b29-ad22-a020546a094f">
      <Terms xmlns="http://schemas.microsoft.com/office/infopath/2007/PartnerControls"/>
    </lcf76f155ced4ddcb4097134ff3c332f>
    <TaxCatchAll xmlns="653ee210-ad2e-44bc-9a3b-61f70801e1f9" xsi:nil="true"/>
  </documentManagement>
</p:properties>
</file>

<file path=customXml/itemProps1.xml><?xml version="1.0" encoding="utf-8"?>
<ds:datastoreItem xmlns:ds="http://schemas.openxmlformats.org/officeDocument/2006/customXml" ds:itemID="{02E5328E-85F3-41B3-9CD2-EB18B742AD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a52a08-6226-4b29-ad22-a020546a094f"/>
    <ds:schemaRef ds:uri="653ee210-ad2e-44bc-9a3b-61f70801e1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DDDEAB-FD8E-4098-9A78-34100B92E7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18F8C8-2637-400A-AE7C-5CDB42CE007E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faa52a08-6226-4b29-ad22-a020546a094f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653ee210-ad2e-44bc-9a3b-61f70801e1f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482</Words>
  <Application>Microsoft Office PowerPoint</Application>
  <PresentationFormat>Panoramiczny</PresentationFormat>
  <Paragraphs>80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Poppins</vt:lpstr>
      <vt:lpstr>Poppins Light</vt:lpstr>
      <vt:lpstr>Motyw pakietu Office</vt:lpstr>
      <vt:lpstr>Science4Business – Nauka dla biznesu  Termin realizacji: 01.01.2024 – 31.12.2028</vt:lpstr>
      <vt:lpstr>Jak działa projekt Science4Business?  </vt:lpstr>
      <vt:lpstr>OFERTA TECHNOLOGICZNA          Licencja lub sprzedaż know‑how 1. Żywność hybrydowa – sery słonecznikowo-serwatkowe</vt:lpstr>
      <vt:lpstr>OFERTA TECHNOLOGICZNA          Licencja na wykorzystanie technologii 2. Proszek jabłkowy i sposób jego wytwarzania</vt:lpstr>
      <vt:lpstr>OFERTA TECHNOLOGICZNA          Licencja / wdrożenie technologii 3. Fermentowany ekstrakt białkowy z ostropestu</vt:lpstr>
      <vt:lpstr>OFERTA TECHNOLOGICZNA          Licencja / know-how 4. Fermentowane napoje typu kombucha</vt:lpstr>
      <vt:lpstr>Prezentacja programu PowerPoint</vt:lpstr>
      <vt:lpstr>Prezentacja programu PowerPoint</vt:lpstr>
      <vt:lpstr>Prezentacja programu PowerPoint</vt:lpstr>
      <vt:lpstr>CTWiK / oferta dla biznesu Centrum Transferu Wiedzy i Innowacji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Chojnicka</dc:creator>
  <cp:lastModifiedBy>Sebastian Rogalski</cp:lastModifiedBy>
  <cp:revision>8</cp:revision>
  <dcterms:created xsi:type="dcterms:W3CDTF">2026-05-21T11:21:38Z</dcterms:created>
  <dcterms:modified xsi:type="dcterms:W3CDTF">2026-07-27T09:45:33Z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0x0101000070300F3F8A784291EBE1C6191D5763</vt:lpwstr>
  </property>
</Properties>
</file>