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84" r:id="rId2"/>
    <p:sldId id="285" r:id="rId3"/>
    <p:sldId id="401" r:id="rId4"/>
    <p:sldId id="404" r:id="rId5"/>
    <p:sldId id="405" r:id="rId6"/>
    <p:sldId id="396" r:id="rId7"/>
    <p:sldId id="391" r:id="rId8"/>
    <p:sldId id="310" r:id="rId9"/>
    <p:sldId id="356" r:id="rId10"/>
    <p:sldId id="307" r:id="rId11"/>
    <p:sldId id="293" r:id="rId12"/>
    <p:sldId id="394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9FEAE-F8C0-4550-97AF-163B08DCB1DF}" type="datetimeFigureOut">
              <a:rPr lang="pl-PL" smtClean="0"/>
              <a:t>22.05.2026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73726-42E2-448B-96EB-F2B7724722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7171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2D385B-525B-8CB5-74B2-2CD0803DC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703756-A747-AB38-0A6F-F56DC4A613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AC485C-57E6-8CC9-3C04-01A156444C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296CBF-DE9C-9385-C8B2-93B1F7A37C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AAAE89-B06A-4AD7-8C1F-89A2395EBD61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6161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BEDED1-B248-93D9-333B-342C1A172D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9E1009-467D-406F-E2A1-0C73DE6CEF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3789FC-2BC1-20AA-3497-3D074BFE2D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01E19B-ACC9-0C9E-81D5-2B87E35B1D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AAAE89-B06A-4AD7-8C1F-89A2395EBD61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466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9E3AD5-32CB-C732-245B-7095F95B7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3DF54C-F0CC-EA41-D6D5-0C791CB678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25E240-A239-0FB3-4E78-87B1BA115F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6AE50A-A923-C027-5560-BB8A475E0B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AAAE89-B06A-4AD7-8C1F-89A2395EBD61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6517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AAAE89-B06A-4AD7-8C1F-89A2395EBD61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4792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3A9176-865A-DADB-8436-861044F1F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8F6B24-258D-ED46-33BE-93137AC6ED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C7A926-F24A-2486-18CE-61F8CEAE7F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99026-6902-B466-F05A-AC90ACBCAA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AAAE89-B06A-4AD7-8C1F-89A2395EBD61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686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A88C0C-A7A8-0F62-559E-7B8A09D9E97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3BBE746-56D4-E1C6-8619-2252320830A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B72E922-D0FE-86FB-361D-20B9CEAD359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07BF07-FB07-4B4D-BD74-8126B00CAA2D}" type="datetime1">
              <a:rPr lang="pl-PL"/>
              <a:pPr lvl="0"/>
              <a:t>22.05.2026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EB25BE6-1445-031F-27FC-A6A5DD64EF8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5E7BA06-7933-390D-6B20-E3B6DC3B5EF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D4DBC16-197F-46C1-B7EC-F1D5CC48D067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882518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21FE73-C80C-9E71-B65A-EE4431B8747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8756304-F2AB-8621-8759-79BB5E90FAEA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D7E0EC6-E2A5-9D9F-1E10-D9FB0E66F23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F6D8BF-C3EA-4359-86E0-EAFEF09FB523}" type="datetime1">
              <a:rPr lang="pl-PL"/>
              <a:pPr lvl="0"/>
              <a:t>22.05.2026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CCEC689-8463-FEFB-7014-A6F7451213D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4DCF949-76B3-CFA8-675F-555DE111594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F44C7B-4113-48BF-8F3D-F9C2E3C91118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0330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96CFDF95-4FDF-8F67-0209-5DB711E4C037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4C6D909-85DD-25C3-2CD6-8BBF9B8911F3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8FAC2CF-EEDF-BBCE-D937-ACF54B257A1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B3A169-A287-40A3-8127-F01409838779}" type="datetime1">
              <a:rPr lang="pl-PL"/>
              <a:pPr lvl="0"/>
              <a:t>22.05.2026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26FD8A1-C4E0-7786-F417-3D3C4EA1321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513337C-1199-5FB0-CA3E-D5EDC930219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3E1F7DF-06D9-4EF8-B161-FD93DF556C6F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7604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F13C0C-8333-463D-4866-2FE62BA8202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8EFA336-07A0-0641-ED73-CA12D3A025BC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2BD345B-A60B-1751-12DD-62C0E68397B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49F0578-3D69-4FA4-B713-6FC381242631}" type="datetime1">
              <a:rPr lang="pl-PL"/>
              <a:pPr lvl="0"/>
              <a:t>22.05.2026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F437E76-4E94-5B98-588B-426CF8502C0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749E302-5CE6-2095-2010-D047E55006D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30EB9CA-F458-4669-A0A1-372FB9ACA61A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8380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E7D2A9-6217-7977-86EC-1648AE364D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4F224A3-F788-582D-759E-5E36AE950A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767676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3392C35-E853-3031-2646-0DF50446366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CB3B9B-EBB7-4210-B08D-ACA6A0B27159}" type="datetime1">
              <a:rPr lang="pl-PL"/>
              <a:pPr lvl="0"/>
              <a:t>22.05.2026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E533989-C7E6-915C-7BB8-40F3134CE83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3195888-8323-79DB-F5DD-D18F4199D42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82F9C69-40D1-45E0-AB9C-43D421893FC8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2368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A6BAC5-9955-98B9-01B9-10E15A0D5A7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FB02BA4-6327-93B3-2E3E-3111C18AFA2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9346EF2-89C9-B1CE-604D-FCFAB6AB9A5F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4D38E29-29E1-B6FB-E54D-FD5E004233E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80D1423-B105-472F-9FD3-3560DC0EE794}" type="datetime1">
              <a:rPr lang="pl-PL"/>
              <a:pPr lvl="0"/>
              <a:t>22.05.2026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EBEA64B-1211-CD1B-3A15-26C43AAA401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A772E89-C197-9AFB-0549-F421EF99D4F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0100E0-CC9B-434E-9692-6C479EFEA758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5107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4C8805-4CD3-2F01-87B9-03F1F2AD82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8FA7DB0-A405-49B4-2817-A0F5173A142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84FD313-189C-9478-D149-43639321FA2A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BA43EC32-D1EC-1404-6F0A-2D51B04ADDB0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4EA188F-6082-3E10-8396-41F8E3F28751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735378A0-1533-C3F4-8B4E-FE9A710AE26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6A4A0F7-5BD6-4A87-9C39-CFFD4701327E}" type="datetime1">
              <a:rPr lang="pl-PL"/>
              <a:pPr lvl="0"/>
              <a:t>22.05.2026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F0B7323D-C705-96F4-8ACC-58BBE8B247A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74BFBB44-3CBA-8121-8DA9-F0ED85772B4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D65C0F4-E4E7-47D8-90C4-B30BFC772C11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0395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BEA65A-91EF-FC5C-9010-9C1D1C98D48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F1FFA6E-D61A-2AEE-93F0-8233013AB8F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01872B-A043-4EFE-8753-18E4EA8EC331}" type="datetime1">
              <a:rPr lang="pl-PL"/>
              <a:pPr lvl="0"/>
              <a:t>22.05.2026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CBF68A7-C613-B032-BBDD-CA24705AC87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8FAB278-4392-0E02-1235-4E4F7C0E2E3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39DA749-193C-44AC-8F28-35F37FEF59D1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5751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38DC24E-13EA-4096-048C-DB3D0255F48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A822639-0E72-480E-B16D-EADC4767DEC7}" type="datetime1">
              <a:rPr lang="pl-PL"/>
              <a:pPr lvl="0"/>
              <a:t>22.05.2026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EC57DDD5-1CB7-FA78-4BCA-03973066D08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F264489-F287-BCA6-868C-BD265D5F520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02A29EC-3D19-4A2D-8C52-B86D381B1300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1506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759CA7-7291-4A1E-FAFF-514ECFA8B3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CD79F88-5DA9-2F28-5F3A-D2822C9E100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6617C59-1543-4F75-745B-D87F63DD13C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CE904EA-9981-DB90-2143-89DE00C3F51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D9665A-D05F-4D20-BEBF-FDA4B5E2D5D8}" type="datetime1">
              <a:rPr lang="pl-PL"/>
              <a:pPr lvl="0"/>
              <a:t>22.05.2026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0FCDBC0-16C0-2AD4-AA12-C24D34BD89E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F5184CE-2CD8-804B-367B-B1CEB91A79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80BA03-383B-4408-A7CD-CBA49B921D00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8474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F4BE09-5BFA-2C61-B9F2-7B6FF56D8B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728D0B26-13C0-EF72-3A9C-53AA9825B5DF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C16BF17-79FC-1139-21C5-0FC5C6EB4AE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DADFCE2-8764-8BB3-C2E4-DA06E2B2824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B91C03-DE42-44A7-AB8B-739DAAFA1855}" type="datetime1">
              <a:rPr lang="pl-PL"/>
              <a:pPr lvl="0"/>
              <a:t>22.05.2026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6F079A8-0FF6-BACE-6899-82A7FAA1470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820B6CE-0453-5926-42B8-AF1348254E6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D4956E-4C95-4081-B7AE-8823606E22E5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0841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412C1CBA-3A2C-9794-A593-86E992B4DE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D5A3C43-8868-2103-B85A-AB9E555E21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9CEDB4A-9188-ADB7-D9EE-E807C1ABE9FD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fld id="{C9654C85-C015-4998-9466-3FE1F6980560}" type="datetime1">
              <a:rPr lang="pl-PL"/>
              <a:pPr lvl="0"/>
              <a:t>22.05.2026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D863ACA-DFF9-0976-BB06-507639B4C96F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49948FD-9E17-948F-FA33-8F8CA67DE29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fld id="{63004344-643F-4BDC-BB36-1F6E7153025C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2617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pl-PL" sz="4400" b="0" i="0" u="none" strike="noStrike" kern="1200" cap="none" spc="0" baseline="0">
          <a:solidFill>
            <a:srgbClr val="000000"/>
          </a:solidFill>
          <a:uFillTx/>
          <a:latin typeface="Aptos Display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pl-PL" sz="2800" b="0" i="0" u="none" strike="noStrike" kern="1200" cap="none" spc="0" baseline="0">
          <a:solidFill>
            <a:srgbClr val="000000"/>
          </a:solidFill>
          <a:uFillTx/>
          <a:latin typeface="Aptos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400" b="0" i="0" u="none" strike="noStrike" kern="1200" cap="none" spc="0" baseline="0">
          <a:solidFill>
            <a:srgbClr val="000000"/>
          </a:solidFill>
          <a:uFillTx/>
          <a:latin typeface="Aptos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000" b="0" i="0" u="none" strike="noStrike" kern="1200" cap="none" spc="0" baseline="0">
          <a:solidFill>
            <a:srgbClr val="000000"/>
          </a:solidFill>
          <a:uFillTx/>
          <a:latin typeface="Aptos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Aptos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Apto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gif"/><Relationship Id="rId4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svg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svg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AF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2">
            <a:extLst>
              <a:ext uri="{FF2B5EF4-FFF2-40B4-BE49-F238E27FC236}">
                <a16:creationId xmlns:a16="http://schemas.microsoft.com/office/drawing/2014/main" id="{3355E2DA-E1CD-5CC4-ECBC-32C3052127F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092820" y="-1591"/>
            <a:ext cx="6102348" cy="686117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Graphic 8">
            <a:extLst>
              <a:ext uri="{FF2B5EF4-FFF2-40B4-BE49-F238E27FC236}">
                <a16:creationId xmlns:a16="http://schemas.microsoft.com/office/drawing/2014/main" id="{CDB0B110-5DCD-9ED0-D3C3-E500F90DC1D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21549" y="82972"/>
            <a:ext cx="2520598" cy="861172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4" name="Group 12">
            <a:extLst>
              <a:ext uri="{FF2B5EF4-FFF2-40B4-BE49-F238E27FC236}">
                <a16:creationId xmlns:a16="http://schemas.microsoft.com/office/drawing/2014/main" id="{DFF09655-D344-C6FF-0442-70A39686CC19}"/>
              </a:ext>
            </a:extLst>
          </p:cNvPr>
          <p:cNvGrpSpPr/>
          <p:nvPr/>
        </p:nvGrpSpPr>
        <p:grpSpPr>
          <a:xfrm>
            <a:off x="970416" y="5386053"/>
            <a:ext cx="10247013" cy="954268"/>
            <a:chOff x="970416" y="5386053"/>
            <a:chExt cx="10247013" cy="954268"/>
          </a:xfrm>
        </p:grpSpPr>
        <p:cxnSp>
          <p:nvCxnSpPr>
            <p:cNvPr id="5" name="Straight Arrow Connector 5">
              <a:extLst>
                <a:ext uri="{FF2B5EF4-FFF2-40B4-BE49-F238E27FC236}">
                  <a16:creationId xmlns:a16="http://schemas.microsoft.com/office/drawing/2014/main" id="{0C34DD34-DD07-E534-4361-07B68F102DA6}"/>
                </a:ext>
              </a:extLst>
            </p:cNvPr>
            <p:cNvCxnSpPr/>
            <p:nvPr/>
          </p:nvCxnSpPr>
          <p:spPr>
            <a:xfrm>
              <a:off x="970416" y="5386053"/>
              <a:ext cx="10247013" cy="9062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</p:cxnSp>
        <p:sp>
          <p:nvSpPr>
            <p:cNvPr id="6" name="TextBox 11">
              <a:extLst>
                <a:ext uri="{FF2B5EF4-FFF2-40B4-BE49-F238E27FC236}">
                  <a16:creationId xmlns:a16="http://schemas.microsoft.com/office/drawing/2014/main" id="{BF21D834-208E-F958-8657-CC8B9C25E016}"/>
                </a:ext>
              </a:extLst>
            </p:cNvPr>
            <p:cNvSpPr txBox="1"/>
            <p:nvPr/>
          </p:nvSpPr>
          <p:spPr>
            <a:xfrm>
              <a:off x="9220983" y="5878659"/>
              <a:ext cx="1985573" cy="46166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192878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www.uew.pl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92878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</p:txBody>
        </p:sp>
      </p:grpSp>
      <p:grpSp>
        <p:nvGrpSpPr>
          <p:cNvPr id="7" name="Group 2">
            <a:extLst>
              <a:ext uri="{FF2B5EF4-FFF2-40B4-BE49-F238E27FC236}">
                <a16:creationId xmlns:a16="http://schemas.microsoft.com/office/drawing/2014/main" id="{4EF5D911-0C83-8904-92B6-7A46EA7534D1}"/>
              </a:ext>
            </a:extLst>
          </p:cNvPr>
          <p:cNvGrpSpPr/>
          <p:nvPr/>
        </p:nvGrpSpPr>
        <p:grpSpPr>
          <a:xfrm>
            <a:off x="881637" y="5871984"/>
            <a:ext cx="10247013" cy="776718"/>
            <a:chOff x="881637" y="5871984"/>
            <a:chExt cx="10247013" cy="776718"/>
          </a:xfrm>
        </p:grpSpPr>
        <p:cxnSp>
          <p:nvCxnSpPr>
            <p:cNvPr id="8" name="Straight Arrow Connector 5">
              <a:extLst>
                <a:ext uri="{FF2B5EF4-FFF2-40B4-BE49-F238E27FC236}">
                  <a16:creationId xmlns:a16="http://schemas.microsoft.com/office/drawing/2014/main" id="{0251039E-DDB6-77FF-1074-A2354C5063FA}"/>
                </a:ext>
              </a:extLst>
            </p:cNvPr>
            <p:cNvCxnSpPr/>
            <p:nvPr/>
          </p:nvCxnSpPr>
          <p:spPr>
            <a:xfrm>
              <a:off x="881637" y="5871984"/>
              <a:ext cx="10247013" cy="9052"/>
            </a:xfrm>
            <a:prstGeom prst="straightConnector1">
              <a:avLst/>
            </a:prstGeom>
            <a:noFill/>
            <a:ln w="19046" cap="flat">
              <a:solidFill>
                <a:srgbClr val="D7D7D7"/>
              </a:solidFill>
              <a:prstDash val="solid"/>
              <a:miter/>
            </a:ln>
          </p:spPr>
        </p:cxn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AE6C5780-C362-0837-63B9-EBE256FC0E3D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2862" y="6153025"/>
              <a:ext cx="1451765" cy="495677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320F810B-11B3-E9C3-8606-66AA71BF2207}"/>
                </a:ext>
              </a:extLst>
            </p:cNvPr>
            <p:cNvSpPr txBox="1"/>
            <p:nvPr/>
          </p:nvSpPr>
          <p:spPr>
            <a:xfrm>
              <a:off x="9139748" y="6198607"/>
              <a:ext cx="1985573" cy="40011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AAF0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www.uew.pl</a:t>
              </a: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AAF0F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11" name="Text Box 5">
            <a:extLst>
              <a:ext uri="{FF2B5EF4-FFF2-40B4-BE49-F238E27FC236}">
                <a16:creationId xmlns:a16="http://schemas.microsoft.com/office/drawing/2014/main" id="{AA13FDE4-AC50-ED0E-3525-908A032B37E8}"/>
              </a:ext>
            </a:extLst>
          </p:cNvPr>
          <p:cNvSpPr txBox="1"/>
          <p:nvPr/>
        </p:nvSpPr>
        <p:spPr>
          <a:xfrm>
            <a:off x="1144024" y="1432398"/>
            <a:ext cx="10073405" cy="28007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rgbClr val="005392"/>
                </a:solidFill>
                <a:effectLst/>
                <a:uLnTx/>
                <a:uFillTx/>
                <a:latin typeface="Arial Black" pitchFamily="34"/>
                <a:ea typeface="+mn-ea"/>
                <a:cs typeface="+mn-cs"/>
              </a:rPr>
              <a:t>BIULETYN INFORMACYJNY 23/2026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srgbClr val="005392"/>
              </a:solidFill>
              <a:effectLst/>
              <a:uLnTx/>
              <a:uFillTx/>
              <a:latin typeface="Arial Black" pitchFamily="3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rgbClr val="005392"/>
                </a:solidFill>
                <a:effectLst/>
                <a:uLnTx/>
                <a:uFillTx/>
                <a:latin typeface="Arial Black" pitchFamily="34"/>
                <a:ea typeface="+mn-ea"/>
                <a:cs typeface="+mn-cs"/>
              </a:rPr>
              <a:t>Uniwersytet Trzeciego Wieku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srgbClr val="D7AF03"/>
              </a:solidFill>
              <a:effectLst/>
              <a:uLnTx/>
              <a:uFillTx/>
              <a:latin typeface="Arial Black" pitchFamily="34"/>
              <a:ea typeface="+mn-ea"/>
              <a:cs typeface="+mn-cs"/>
            </a:endParaRP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0C7E2D13-C952-C17F-6CC5-65F3EFE8CFA1}"/>
              </a:ext>
            </a:extLst>
          </p:cNvPr>
          <p:cNvSpPr txBox="1"/>
          <p:nvPr/>
        </p:nvSpPr>
        <p:spPr>
          <a:xfrm>
            <a:off x="3191813" y="4650290"/>
            <a:ext cx="4860922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itchFamily="34"/>
                <a:ea typeface="+mn-ea"/>
                <a:cs typeface="+mn-cs"/>
              </a:rPr>
              <a:t>Wrocław 22.05.2026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AF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2">
            <a:extLst>
              <a:ext uri="{FF2B5EF4-FFF2-40B4-BE49-F238E27FC236}">
                <a16:creationId xmlns:a16="http://schemas.microsoft.com/office/drawing/2014/main" id="{9AD79760-5E62-B84E-1AD5-E763714EDFD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092820" y="-1591"/>
            <a:ext cx="6102348" cy="686117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Graphic 8">
            <a:extLst>
              <a:ext uri="{FF2B5EF4-FFF2-40B4-BE49-F238E27FC236}">
                <a16:creationId xmlns:a16="http://schemas.microsoft.com/office/drawing/2014/main" id="{1D51D87D-6BB8-B367-9D82-D349E0CF0CA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21549" y="82972"/>
            <a:ext cx="2520598" cy="86117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11">
            <a:extLst>
              <a:ext uri="{FF2B5EF4-FFF2-40B4-BE49-F238E27FC236}">
                <a16:creationId xmlns:a16="http://schemas.microsoft.com/office/drawing/2014/main" id="{C844EB45-E4B7-BBE9-17F1-5FDA37E58B5B}"/>
              </a:ext>
            </a:extLst>
          </p:cNvPr>
          <p:cNvSpPr txBox="1"/>
          <p:nvPr/>
        </p:nvSpPr>
        <p:spPr>
          <a:xfrm>
            <a:off x="9220983" y="5878659"/>
            <a:ext cx="1985573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92878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www.uew.pl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192878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A1FBCEEF-C857-579D-F227-22FA0271E2F4}"/>
              </a:ext>
            </a:extLst>
          </p:cNvPr>
          <p:cNvGrpSpPr/>
          <p:nvPr/>
        </p:nvGrpSpPr>
        <p:grpSpPr>
          <a:xfrm>
            <a:off x="881637" y="5878659"/>
            <a:ext cx="10247013" cy="770043"/>
            <a:chOff x="881637" y="5878659"/>
            <a:chExt cx="10247013" cy="770043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0158F051-81FC-954C-AEFF-BAB5D0DDB223}"/>
                </a:ext>
              </a:extLst>
            </p:cNvPr>
            <p:cNvCxnSpPr/>
            <p:nvPr/>
          </p:nvCxnSpPr>
          <p:spPr>
            <a:xfrm>
              <a:off x="881637" y="5878659"/>
              <a:ext cx="10247013" cy="8970"/>
            </a:xfrm>
            <a:prstGeom prst="straightConnector1">
              <a:avLst/>
            </a:prstGeom>
            <a:noFill/>
            <a:ln w="19046" cap="flat">
              <a:solidFill>
                <a:srgbClr val="D7D7D7"/>
              </a:solidFill>
              <a:prstDash val="solid"/>
              <a:miter/>
            </a:ln>
          </p:spPr>
        </p:cxnSp>
        <p:pic>
          <p:nvPicPr>
            <p:cNvPr id="7" name="Graphic 8">
              <a:extLst>
                <a:ext uri="{FF2B5EF4-FFF2-40B4-BE49-F238E27FC236}">
                  <a16:creationId xmlns:a16="http://schemas.microsoft.com/office/drawing/2014/main" id="{B4C4B3B1-ACBD-5043-B23E-4BBBB59ED48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2862" y="6157286"/>
              <a:ext cx="1451765" cy="491416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8" name="TextBox 11">
              <a:extLst>
                <a:ext uri="{FF2B5EF4-FFF2-40B4-BE49-F238E27FC236}">
                  <a16:creationId xmlns:a16="http://schemas.microsoft.com/office/drawing/2014/main" id="{27E32FCA-0B72-CA81-AD6D-1CF56A680618}"/>
                </a:ext>
              </a:extLst>
            </p:cNvPr>
            <p:cNvSpPr txBox="1"/>
            <p:nvPr/>
          </p:nvSpPr>
          <p:spPr>
            <a:xfrm>
              <a:off x="9139748" y="6202475"/>
              <a:ext cx="1985573" cy="39667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AAF0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www.uew.pl</a:t>
              </a: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AAF0F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3F3F487-7E93-8331-1BF7-E66D9237BA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99940"/>
            <a:ext cx="12192000" cy="599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903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AAF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2">
            <a:extLst>
              <a:ext uri="{FF2B5EF4-FFF2-40B4-BE49-F238E27FC236}">
                <a16:creationId xmlns:a16="http://schemas.microsoft.com/office/drawing/2014/main" id="{02DFC983-6506-C90C-DAAB-83CD40F6A35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092820" y="-1591"/>
            <a:ext cx="6102348" cy="686117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Graphic 8">
            <a:extLst>
              <a:ext uri="{FF2B5EF4-FFF2-40B4-BE49-F238E27FC236}">
                <a16:creationId xmlns:a16="http://schemas.microsoft.com/office/drawing/2014/main" id="{2E045C83-CE75-9F12-2BC3-BBACD3899BF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21549" y="82972"/>
            <a:ext cx="2520598" cy="86117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11">
            <a:extLst>
              <a:ext uri="{FF2B5EF4-FFF2-40B4-BE49-F238E27FC236}">
                <a16:creationId xmlns:a16="http://schemas.microsoft.com/office/drawing/2014/main" id="{EF8E5C20-743B-55BA-481C-EF24563D6545}"/>
              </a:ext>
            </a:extLst>
          </p:cNvPr>
          <p:cNvSpPr txBox="1"/>
          <p:nvPr/>
        </p:nvSpPr>
        <p:spPr>
          <a:xfrm>
            <a:off x="9220983" y="5878659"/>
            <a:ext cx="1985573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92878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www.uew.pl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192878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9D4B6C38-7851-D8E3-2202-A1383710C978}"/>
              </a:ext>
            </a:extLst>
          </p:cNvPr>
          <p:cNvGrpSpPr/>
          <p:nvPr/>
        </p:nvGrpSpPr>
        <p:grpSpPr>
          <a:xfrm>
            <a:off x="881637" y="5871984"/>
            <a:ext cx="10247013" cy="776718"/>
            <a:chOff x="881637" y="5871984"/>
            <a:chExt cx="10247013" cy="776718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C8F84FE6-1403-2543-F9A2-5ACD54B3BDD2}"/>
                </a:ext>
              </a:extLst>
            </p:cNvPr>
            <p:cNvCxnSpPr/>
            <p:nvPr/>
          </p:nvCxnSpPr>
          <p:spPr>
            <a:xfrm>
              <a:off x="881637" y="5871984"/>
              <a:ext cx="10247013" cy="9052"/>
            </a:xfrm>
            <a:prstGeom prst="straightConnector1">
              <a:avLst/>
            </a:prstGeom>
            <a:noFill/>
            <a:ln w="19046" cap="flat">
              <a:solidFill>
                <a:srgbClr val="D7D7D7"/>
              </a:solidFill>
              <a:prstDash val="solid"/>
              <a:miter/>
            </a:ln>
          </p:spPr>
        </p:cxnSp>
        <p:pic>
          <p:nvPicPr>
            <p:cNvPr id="7" name="Graphic 8">
              <a:extLst>
                <a:ext uri="{FF2B5EF4-FFF2-40B4-BE49-F238E27FC236}">
                  <a16:creationId xmlns:a16="http://schemas.microsoft.com/office/drawing/2014/main" id="{122DBA2C-9659-6052-DD3C-A12263E1111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2862" y="6153025"/>
              <a:ext cx="1451765" cy="495677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8" name="TextBox 11">
              <a:extLst>
                <a:ext uri="{FF2B5EF4-FFF2-40B4-BE49-F238E27FC236}">
                  <a16:creationId xmlns:a16="http://schemas.microsoft.com/office/drawing/2014/main" id="{EB78F43D-F776-A91B-E0B0-760350EC3B37}"/>
                </a:ext>
              </a:extLst>
            </p:cNvPr>
            <p:cNvSpPr txBox="1"/>
            <p:nvPr/>
          </p:nvSpPr>
          <p:spPr>
            <a:xfrm>
              <a:off x="9139748" y="6198607"/>
              <a:ext cx="1985573" cy="40011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AAF0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www.uew.pl</a:t>
              </a: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AAF0F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9" name="Text Box 5">
            <a:extLst>
              <a:ext uri="{FF2B5EF4-FFF2-40B4-BE49-F238E27FC236}">
                <a16:creationId xmlns:a16="http://schemas.microsoft.com/office/drawing/2014/main" id="{205B0372-C991-6CC7-9C60-DA9749BDA0AD}"/>
              </a:ext>
            </a:extLst>
          </p:cNvPr>
          <p:cNvSpPr txBox="1"/>
          <p:nvPr/>
        </p:nvSpPr>
        <p:spPr>
          <a:xfrm>
            <a:off x="719139" y="800100"/>
            <a:ext cx="7883527" cy="33147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pl-PL" sz="32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itchFamily="34"/>
                <a:ea typeface="+mn-ea"/>
                <a:cs typeface="+mn-cs"/>
              </a:rPr>
              <a:t>DZIĘKUJEMY ZA UWAGĘ 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pl-PL" sz="14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pl-PL" sz="14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pl-PL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/>
                <a:ea typeface="+mn-ea"/>
                <a:cs typeface="+mn-cs"/>
              </a:rPr>
              <a:t>    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pl-PL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pl-PL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pl-PL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pl-PL" sz="32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itchFamily="34"/>
                <a:ea typeface="+mn-ea"/>
                <a:cs typeface="+mn-cs"/>
              </a:rPr>
              <a:t>         </a:t>
            </a:r>
            <a:endParaRPr kumimoji="0" lang="pl-PL" sz="2800" b="1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 Black" pitchFamily="34"/>
              <a:ea typeface="+mn-ea"/>
              <a:cs typeface="+mn-cs"/>
            </a:endParaRPr>
          </a:p>
        </p:txBody>
      </p:sp>
      <p:pic>
        <p:nvPicPr>
          <p:cNvPr id="10" name="Picture 9" descr="j0234714[1]">
            <a:extLst>
              <a:ext uri="{FF2B5EF4-FFF2-40B4-BE49-F238E27FC236}">
                <a16:creationId xmlns:a16="http://schemas.microsoft.com/office/drawing/2014/main" id="{5A22A0FA-94FD-81F6-D851-AC43697A818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161385" y="1741483"/>
            <a:ext cx="1687516" cy="168751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11" descr="j0234714[1]">
            <a:extLst>
              <a:ext uri="{FF2B5EF4-FFF2-40B4-BE49-F238E27FC236}">
                <a16:creationId xmlns:a16="http://schemas.microsoft.com/office/drawing/2014/main" id="{D2CA1CCC-0F23-AD70-07DC-04FEC71A509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472528" y="3340138"/>
            <a:ext cx="1866903" cy="18669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10" descr="j0234714[1]">
            <a:extLst>
              <a:ext uri="{FF2B5EF4-FFF2-40B4-BE49-F238E27FC236}">
                <a16:creationId xmlns:a16="http://schemas.microsoft.com/office/drawing/2014/main" id="{022A902A-6FBD-28D9-11AE-1D90B75B813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197717" y="3237680"/>
            <a:ext cx="1655758" cy="165575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AAF0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E3B487-EC98-D451-EE13-07DE3C261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2">
            <a:extLst>
              <a:ext uri="{FF2B5EF4-FFF2-40B4-BE49-F238E27FC236}">
                <a16:creationId xmlns:a16="http://schemas.microsoft.com/office/drawing/2014/main" id="{6A28FF56-DCC8-EDDA-2D95-28E4316E3DE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584984" y="-1591"/>
            <a:ext cx="610183" cy="686117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11">
            <a:extLst>
              <a:ext uri="{FF2B5EF4-FFF2-40B4-BE49-F238E27FC236}">
                <a16:creationId xmlns:a16="http://schemas.microsoft.com/office/drawing/2014/main" id="{AB9AA2C0-DA23-D737-A9D4-FC43E348EDCD}"/>
              </a:ext>
            </a:extLst>
          </p:cNvPr>
          <p:cNvSpPr txBox="1"/>
          <p:nvPr/>
        </p:nvSpPr>
        <p:spPr>
          <a:xfrm>
            <a:off x="9220983" y="5878659"/>
            <a:ext cx="1985573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92878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www.uew.pl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192878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1902131F-58BA-9557-50FA-1C61A20F1E70}"/>
              </a:ext>
            </a:extLst>
          </p:cNvPr>
          <p:cNvGrpSpPr/>
          <p:nvPr/>
        </p:nvGrpSpPr>
        <p:grpSpPr>
          <a:xfrm>
            <a:off x="881637" y="5878659"/>
            <a:ext cx="10247013" cy="770043"/>
            <a:chOff x="881637" y="5878659"/>
            <a:chExt cx="10247013" cy="770043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ECC5C62F-ED31-088E-2DC6-8FBCC4FF4787}"/>
                </a:ext>
              </a:extLst>
            </p:cNvPr>
            <p:cNvCxnSpPr/>
            <p:nvPr/>
          </p:nvCxnSpPr>
          <p:spPr>
            <a:xfrm>
              <a:off x="881637" y="5878659"/>
              <a:ext cx="10247013" cy="8970"/>
            </a:xfrm>
            <a:prstGeom prst="straightConnector1">
              <a:avLst/>
            </a:prstGeom>
            <a:noFill/>
            <a:ln w="19046" cap="flat">
              <a:solidFill>
                <a:srgbClr val="D7D7D7"/>
              </a:solidFill>
              <a:prstDash val="solid"/>
              <a:miter/>
            </a:ln>
          </p:spPr>
        </p:cxnSp>
        <p:pic>
          <p:nvPicPr>
            <p:cNvPr id="7" name="Graphic 8">
              <a:extLst>
                <a:ext uri="{FF2B5EF4-FFF2-40B4-BE49-F238E27FC236}">
                  <a16:creationId xmlns:a16="http://schemas.microsoft.com/office/drawing/2014/main" id="{8F236409-38A6-09D6-0177-CD3708FC7121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82862" y="6157286"/>
              <a:ext cx="1451765" cy="491416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8" name="TextBox 11">
              <a:extLst>
                <a:ext uri="{FF2B5EF4-FFF2-40B4-BE49-F238E27FC236}">
                  <a16:creationId xmlns:a16="http://schemas.microsoft.com/office/drawing/2014/main" id="{F9B9CAA3-65EB-EAB9-A221-D55687174524}"/>
                </a:ext>
              </a:extLst>
            </p:cNvPr>
            <p:cNvSpPr txBox="1"/>
            <p:nvPr/>
          </p:nvSpPr>
          <p:spPr>
            <a:xfrm>
              <a:off x="9139748" y="6202475"/>
              <a:ext cx="1985573" cy="39667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AAF0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www.uew.pl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AAF0F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E97582A-64B4-9C44-86C6-CF251E5AD40E}"/>
              </a:ext>
            </a:extLst>
          </p:cNvPr>
          <p:cNvSpPr txBox="1"/>
          <p:nvPr/>
        </p:nvSpPr>
        <p:spPr>
          <a:xfrm>
            <a:off x="881637" y="111519"/>
            <a:ext cx="10350327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Państwo,</a:t>
            </a:r>
          </a:p>
          <a:p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związku z obchodami </a:t>
            </a:r>
            <a:r>
              <a:rPr lang="pl-PL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50-lecia Uniwersytetu Trzeciego Wieku w Uniwersytecie Wrocławskim</a:t>
            </a:r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serdecznie zapraszamy Państwa Uniwersytet do udziału w:</a:t>
            </a:r>
          </a:p>
          <a:p>
            <a:endParaRPr lang="pl-PL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turnieju gry w bule</a:t>
            </a:r>
            <a:r>
              <a:rPr lang="pl-PL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(drużyny 3-osobowe) </a:t>
            </a:r>
          </a:p>
          <a:p>
            <a:r>
              <a:rPr lang="pl-PL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termin: 27.05.2026, Park Południowy, godz. 11.00, zbiórka o godz. 10.45 na placu przy kawiarni Agawa.</a:t>
            </a:r>
          </a:p>
          <a:p>
            <a:endParaRPr lang="pl-PL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turnieju gry w kręgle</a:t>
            </a:r>
            <a:r>
              <a:rPr lang="pl-PL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(drużyny 4-osobowe) </a:t>
            </a:r>
          </a:p>
          <a:p>
            <a:r>
              <a:rPr lang="pl-PL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termin: 18.05.2026, Sky Tower, godz. 10.00, 2 piętro.</a:t>
            </a:r>
          </a:p>
          <a:p>
            <a:endParaRPr lang="pl-PL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Będzie nam bardzo miło gościć Państwa w tym wyjątkowym wydarzeniu i wspólnie uczcić jubileusz.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286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AF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2">
            <a:extLst>
              <a:ext uri="{FF2B5EF4-FFF2-40B4-BE49-F238E27FC236}">
                <a16:creationId xmlns:a16="http://schemas.microsoft.com/office/drawing/2014/main" id="{03C86AFD-6E05-90DA-AF7A-FAFCFBF2A78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846142" y="822049"/>
            <a:ext cx="4345858" cy="488626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Graphic 8">
            <a:extLst>
              <a:ext uri="{FF2B5EF4-FFF2-40B4-BE49-F238E27FC236}">
                <a16:creationId xmlns:a16="http://schemas.microsoft.com/office/drawing/2014/main" id="{C3156F4A-7512-6822-624A-41F1AA9793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21549" y="82972"/>
            <a:ext cx="2520598" cy="86117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11">
            <a:extLst>
              <a:ext uri="{FF2B5EF4-FFF2-40B4-BE49-F238E27FC236}">
                <a16:creationId xmlns:a16="http://schemas.microsoft.com/office/drawing/2014/main" id="{48926AD3-A683-7077-1104-8C34A9B3D391}"/>
              </a:ext>
            </a:extLst>
          </p:cNvPr>
          <p:cNvSpPr txBox="1"/>
          <p:nvPr/>
        </p:nvSpPr>
        <p:spPr>
          <a:xfrm>
            <a:off x="9220983" y="5878659"/>
            <a:ext cx="1985573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92878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www.uew.pl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192878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71002090-984B-B6E4-2DCB-5A1E6FCCF3EC}"/>
              </a:ext>
            </a:extLst>
          </p:cNvPr>
          <p:cNvGrpSpPr/>
          <p:nvPr/>
        </p:nvGrpSpPr>
        <p:grpSpPr>
          <a:xfrm>
            <a:off x="881637" y="5871984"/>
            <a:ext cx="10247013" cy="776718"/>
            <a:chOff x="881637" y="5871984"/>
            <a:chExt cx="10247013" cy="776718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0F5583A8-CFAB-D906-BC40-67445E080AC6}"/>
                </a:ext>
              </a:extLst>
            </p:cNvPr>
            <p:cNvCxnSpPr/>
            <p:nvPr/>
          </p:nvCxnSpPr>
          <p:spPr>
            <a:xfrm>
              <a:off x="881637" y="5871984"/>
              <a:ext cx="10247013" cy="9052"/>
            </a:xfrm>
            <a:prstGeom prst="straightConnector1">
              <a:avLst/>
            </a:prstGeom>
            <a:noFill/>
            <a:ln w="19046" cap="flat">
              <a:solidFill>
                <a:srgbClr val="D7D7D7"/>
              </a:solidFill>
              <a:prstDash val="solid"/>
              <a:miter/>
            </a:ln>
          </p:spPr>
        </p:cxnSp>
        <p:pic>
          <p:nvPicPr>
            <p:cNvPr id="7" name="Graphic 8">
              <a:extLst>
                <a:ext uri="{FF2B5EF4-FFF2-40B4-BE49-F238E27FC236}">
                  <a16:creationId xmlns:a16="http://schemas.microsoft.com/office/drawing/2014/main" id="{9B579CA1-9216-33BC-196C-655E125F65A2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2862" y="6153025"/>
              <a:ext cx="1451765" cy="495677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8" name="TextBox 11">
              <a:extLst>
                <a:ext uri="{FF2B5EF4-FFF2-40B4-BE49-F238E27FC236}">
                  <a16:creationId xmlns:a16="http://schemas.microsoft.com/office/drawing/2014/main" id="{F8E5CE5D-A914-BFBD-3151-CC6EA9ACCF83}"/>
                </a:ext>
              </a:extLst>
            </p:cNvPr>
            <p:cNvSpPr txBox="1"/>
            <p:nvPr/>
          </p:nvSpPr>
          <p:spPr>
            <a:xfrm>
              <a:off x="9139748" y="6198607"/>
              <a:ext cx="1985573" cy="40011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AAF0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www.uew.pl</a:t>
              </a: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AAF0F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EB747B0D-425C-64B2-548C-2B896BAB70FC}"/>
              </a:ext>
            </a:extLst>
          </p:cNvPr>
          <p:cNvSpPr txBox="1"/>
          <p:nvPr/>
        </p:nvSpPr>
        <p:spPr>
          <a:xfrm>
            <a:off x="792552" y="232151"/>
            <a:ext cx="7974016" cy="142398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pl-PL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Jak nam miło że już wyłączyliście  swoje telefony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pic>
        <p:nvPicPr>
          <p:cNvPr id="10" name="Obraz 2">
            <a:extLst>
              <a:ext uri="{FF2B5EF4-FFF2-40B4-BE49-F238E27FC236}">
                <a16:creationId xmlns:a16="http://schemas.microsoft.com/office/drawing/2014/main" id="{F90C1A70-5227-ECC3-A796-0A4C94A861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595" y="2053092"/>
            <a:ext cx="3415476" cy="327275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1" name="Symbol zastępczy zawartości 2">
            <a:extLst>
              <a:ext uri="{FF2B5EF4-FFF2-40B4-BE49-F238E27FC236}">
                <a16:creationId xmlns:a16="http://schemas.microsoft.com/office/drawing/2014/main" id="{9519AC67-E88D-2AEB-5CF8-29B4D05B9F92}"/>
              </a:ext>
            </a:extLst>
          </p:cNvPr>
          <p:cNvSpPr txBox="1"/>
          <p:nvPr/>
        </p:nvSpPr>
        <p:spPr>
          <a:xfrm>
            <a:off x="5079949" y="2425088"/>
            <a:ext cx="6394455" cy="32637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pl-PL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Obecna prezentacja w formie pliku pdf będzie dostępna na stronie internetowej UTW UEW,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pl-PL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 zakładce </a:t>
            </a:r>
            <a:r>
              <a:rPr kumimoji="0" lang="pl-PL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„Biuletyn UTW”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pl-PL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AF0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0FFA38-27EC-FD35-B523-FAAF6B20D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2">
            <a:extLst>
              <a:ext uri="{FF2B5EF4-FFF2-40B4-BE49-F238E27FC236}">
                <a16:creationId xmlns:a16="http://schemas.microsoft.com/office/drawing/2014/main" id="{ACFDEECA-7FD6-F13A-671F-560B4952A96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092820" y="-1591"/>
            <a:ext cx="6102348" cy="686117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Graphic 8">
            <a:extLst>
              <a:ext uri="{FF2B5EF4-FFF2-40B4-BE49-F238E27FC236}">
                <a16:creationId xmlns:a16="http://schemas.microsoft.com/office/drawing/2014/main" id="{8D03D412-DC96-5758-A5EF-3288CC5FACF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21549" y="82972"/>
            <a:ext cx="2520598" cy="86117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11">
            <a:extLst>
              <a:ext uri="{FF2B5EF4-FFF2-40B4-BE49-F238E27FC236}">
                <a16:creationId xmlns:a16="http://schemas.microsoft.com/office/drawing/2014/main" id="{D8619180-5F8B-04F4-1CC5-CE1A209BAAAF}"/>
              </a:ext>
            </a:extLst>
          </p:cNvPr>
          <p:cNvSpPr txBox="1"/>
          <p:nvPr/>
        </p:nvSpPr>
        <p:spPr>
          <a:xfrm>
            <a:off x="9220983" y="5878659"/>
            <a:ext cx="1985573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92878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www.uew.pl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192878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FA4E09BD-831F-A19F-4CF6-065ACBA18882}"/>
              </a:ext>
            </a:extLst>
          </p:cNvPr>
          <p:cNvGrpSpPr/>
          <p:nvPr/>
        </p:nvGrpSpPr>
        <p:grpSpPr>
          <a:xfrm>
            <a:off x="881637" y="5878659"/>
            <a:ext cx="10247013" cy="770043"/>
            <a:chOff x="881637" y="5878659"/>
            <a:chExt cx="10247013" cy="770043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2B544C50-241E-CDAE-3E2F-1A6BA60E9197}"/>
                </a:ext>
              </a:extLst>
            </p:cNvPr>
            <p:cNvCxnSpPr/>
            <p:nvPr/>
          </p:nvCxnSpPr>
          <p:spPr>
            <a:xfrm>
              <a:off x="881637" y="5878659"/>
              <a:ext cx="10247013" cy="8970"/>
            </a:xfrm>
            <a:prstGeom prst="straightConnector1">
              <a:avLst/>
            </a:prstGeom>
            <a:noFill/>
            <a:ln w="19046" cap="flat">
              <a:solidFill>
                <a:srgbClr val="D7D7D7"/>
              </a:solidFill>
              <a:prstDash val="solid"/>
              <a:miter/>
            </a:ln>
          </p:spPr>
        </p:cxnSp>
        <p:pic>
          <p:nvPicPr>
            <p:cNvPr id="7" name="Graphic 8">
              <a:extLst>
                <a:ext uri="{FF2B5EF4-FFF2-40B4-BE49-F238E27FC236}">
                  <a16:creationId xmlns:a16="http://schemas.microsoft.com/office/drawing/2014/main" id="{7F5222A0-26D8-C05C-0B2A-240939E245A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2862" y="6157286"/>
              <a:ext cx="1451765" cy="491416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8" name="TextBox 11">
              <a:extLst>
                <a:ext uri="{FF2B5EF4-FFF2-40B4-BE49-F238E27FC236}">
                  <a16:creationId xmlns:a16="http://schemas.microsoft.com/office/drawing/2014/main" id="{11A90676-C28E-5CB9-A57A-0EDC2C2C6053}"/>
                </a:ext>
              </a:extLst>
            </p:cNvPr>
            <p:cNvSpPr txBox="1"/>
            <p:nvPr/>
          </p:nvSpPr>
          <p:spPr>
            <a:xfrm>
              <a:off x="9139748" y="6202475"/>
              <a:ext cx="1985573" cy="39667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AAF0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www.uew.pl</a:t>
              </a: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AAF0F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9" name="Tytuł 8">
            <a:extLst>
              <a:ext uri="{FF2B5EF4-FFF2-40B4-BE49-F238E27FC236}">
                <a16:creationId xmlns:a16="http://schemas.microsoft.com/office/drawing/2014/main" id="{CDC135A0-DC02-491F-283B-DE5AF15558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8744" y="1213800"/>
            <a:ext cx="9144000" cy="4642863"/>
          </a:xfrm>
        </p:spPr>
        <p:txBody>
          <a:bodyPr>
            <a:noAutofit/>
          </a:bodyPr>
          <a:lstStyle/>
          <a:p>
            <a:br>
              <a:rPr lang="pl-PL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pl-PL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pl-PL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pl-PL" sz="4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l-PL" sz="40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9D6D2D51-DE02-32C7-11BB-5FD5BCFAC4FE}"/>
              </a:ext>
            </a:extLst>
          </p:cNvPr>
          <p:cNvSpPr txBox="1"/>
          <p:nvPr/>
        </p:nvSpPr>
        <p:spPr>
          <a:xfrm>
            <a:off x="2334626" y="83609"/>
            <a:ext cx="7325421" cy="5773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Aptos" panose="02110004020202020204"/>
                <a:ea typeface="Times New Roman" panose="02020603050405020304" pitchFamily="18" charset="0"/>
                <a:cs typeface="+mn-cs"/>
              </a:rPr>
              <a:t>Szanowni Słuchacze!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156082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Times New Roman" panose="02020603050405020304" pitchFamily="18" charset="0"/>
                <a:cs typeface="+mn-cs"/>
              </a:rPr>
              <a:t>Wpłaty za semestr zimowy 2026/2027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Times New Roman" panose="02020603050405020304" pitchFamily="18" charset="0"/>
                <a:cs typeface="+mn-cs"/>
              </a:rPr>
              <a:t>w kwocie 230 zł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Times New Roman" panose="02020603050405020304" pitchFamily="18" charset="0"/>
                <a:cs typeface="+mn-cs"/>
              </a:rPr>
              <a:t>można wpłacać na konto Uczelni w dniach 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Times New Roman" panose="02020603050405020304" pitchFamily="18" charset="0"/>
                <a:cs typeface="+mn-cs"/>
              </a:rPr>
              <a:t>od 11 maja do 15 czerwca 2026 r. włącznie</a:t>
            </a:r>
            <a:endParaRPr kumimoji="0" lang="pl-PL" sz="2400" b="0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Times New Roman" panose="02020603050405020304" pitchFamily="18" charset="0"/>
                <a:cs typeface="+mn-cs"/>
              </a:rPr>
              <a:t>Bardzo ważne –  tytuł wpłaty przelewu: 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Times New Roman" panose="02020603050405020304" pitchFamily="18" charset="0"/>
                <a:cs typeface="+mn-cs"/>
              </a:rPr>
              <a:t>„imię i nazwisko , UTW Wrocław”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Times New Roman" panose="02020603050405020304" pitchFamily="18" charset="0"/>
                <a:cs typeface="+mn-cs"/>
              </a:rPr>
              <a:t>Dane do przelewu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ptos" panose="02110004020202020204"/>
                <a:ea typeface="Times New Roman" panose="02020603050405020304" pitchFamily="18" charset="0"/>
                <a:cs typeface="+mn-cs"/>
              </a:rPr>
              <a:t>Uniwersytet Ekonomiczny we Wrocławiu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ptos" panose="02110004020202020204"/>
                <a:ea typeface="Times New Roman" panose="02020603050405020304" pitchFamily="18" charset="0"/>
                <a:cs typeface="+mn-cs"/>
              </a:rPr>
              <a:t>ul. Komandorska 118/120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ptos" panose="02110004020202020204"/>
                <a:ea typeface="Times New Roman" panose="02020603050405020304" pitchFamily="18" charset="0"/>
                <a:cs typeface="+mn-cs"/>
              </a:rPr>
              <a:t>53-345 Wrocław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ptos" panose="02110004020202020204"/>
                <a:ea typeface="Calibri" panose="020F0502020204030204" pitchFamily="34" charset="0"/>
                <a:cs typeface="Times New Roman" panose="02020603050405020304" pitchFamily="18" charset="0"/>
              </a:rPr>
              <a:t>Bank Pekao S.A.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effectLst/>
              <a:highlight>
                <a:srgbClr val="FFFF00"/>
              </a:highlight>
              <a:uLnTx/>
              <a:uFillTx/>
              <a:latin typeface="Aptos" panose="02110004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ptos" panose="02110004020202020204"/>
                <a:ea typeface="Calibri" panose="020F0502020204030204" pitchFamily="34" charset="0"/>
                <a:cs typeface="Times New Roman" panose="02020603050405020304" pitchFamily="18" charset="0"/>
              </a:rPr>
              <a:t>48 1240 6814 1111 0011 2932 6828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effectLst/>
              <a:highlight>
                <a:srgbClr val="FFFF00"/>
              </a:highlight>
              <a:uLnTx/>
              <a:uFillTx/>
              <a:latin typeface="Aptos" panose="0211000402020202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63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AF0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F45962-19FB-1082-D388-B567185AE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2">
            <a:extLst>
              <a:ext uri="{FF2B5EF4-FFF2-40B4-BE49-F238E27FC236}">
                <a16:creationId xmlns:a16="http://schemas.microsoft.com/office/drawing/2014/main" id="{5383251B-374D-8D2C-1CE0-2FEA7934630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69809" y="-430616"/>
            <a:ext cx="6102348" cy="686117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Graphic 8">
            <a:extLst>
              <a:ext uri="{FF2B5EF4-FFF2-40B4-BE49-F238E27FC236}">
                <a16:creationId xmlns:a16="http://schemas.microsoft.com/office/drawing/2014/main" id="{824AFB39-33E2-376D-2493-FBD65D3DEDA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21549" y="82972"/>
            <a:ext cx="2520598" cy="86117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11">
            <a:extLst>
              <a:ext uri="{FF2B5EF4-FFF2-40B4-BE49-F238E27FC236}">
                <a16:creationId xmlns:a16="http://schemas.microsoft.com/office/drawing/2014/main" id="{772C2C1F-4BF5-7426-3194-1B213BEAE23A}"/>
              </a:ext>
            </a:extLst>
          </p:cNvPr>
          <p:cNvSpPr txBox="1"/>
          <p:nvPr/>
        </p:nvSpPr>
        <p:spPr>
          <a:xfrm>
            <a:off x="9220983" y="5878659"/>
            <a:ext cx="1985573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92878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www.uew.pl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192878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2604C20C-8C8A-9AC3-72DD-B4B7703A5F65}"/>
              </a:ext>
            </a:extLst>
          </p:cNvPr>
          <p:cNvGrpSpPr/>
          <p:nvPr/>
        </p:nvGrpSpPr>
        <p:grpSpPr>
          <a:xfrm>
            <a:off x="881637" y="5878659"/>
            <a:ext cx="10247013" cy="770043"/>
            <a:chOff x="881637" y="5878659"/>
            <a:chExt cx="10247013" cy="770043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F9813E3F-517C-0C6E-1420-CE166FB98A20}"/>
                </a:ext>
              </a:extLst>
            </p:cNvPr>
            <p:cNvCxnSpPr/>
            <p:nvPr/>
          </p:nvCxnSpPr>
          <p:spPr>
            <a:xfrm>
              <a:off x="881637" y="5878659"/>
              <a:ext cx="10247013" cy="8970"/>
            </a:xfrm>
            <a:prstGeom prst="straightConnector1">
              <a:avLst/>
            </a:prstGeom>
            <a:noFill/>
            <a:ln w="19046" cap="flat">
              <a:solidFill>
                <a:srgbClr val="D7D7D7"/>
              </a:solidFill>
              <a:prstDash val="solid"/>
              <a:miter/>
            </a:ln>
          </p:spPr>
        </p:cxnSp>
        <p:pic>
          <p:nvPicPr>
            <p:cNvPr id="7" name="Graphic 8">
              <a:extLst>
                <a:ext uri="{FF2B5EF4-FFF2-40B4-BE49-F238E27FC236}">
                  <a16:creationId xmlns:a16="http://schemas.microsoft.com/office/drawing/2014/main" id="{5ED79D49-60C2-5BDD-B178-653D39B51A9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82862" y="6157286"/>
              <a:ext cx="1451765" cy="491416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8" name="TextBox 11">
              <a:extLst>
                <a:ext uri="{FF2B5EF4-FFF2-40B4-BE49-F238E27FC236}">
                  <a16:creationId xmlns:a16="http://schemas.microsoft.com/office/drawing/2014/main" id="{E1BB0238-59BE-224B-301D-721F949AB290}"/>
                </a:ext>
              </a:extLst>
            </p:cNvPr>
            <p:cNvSpPr txBox="1"/>
            <p:nvPr/>
          </p:nvSpPr>
          <p:spPr>
            <a:xfrm>
              <a:off x="9139748" y="6202475"/>
              <a:ext cx="1985573" cy="39667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AAF0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www.uew.pl</a:t>
              </a: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AAF0F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9" name="pole tekstowe 11">
            <a:extLst>
              <a:ext uri="{FF2B5EF4-FFF2-40B4-BE49-F238E27FC236}">
                <a16:creationId xmlns:a16="http://schemas.microsoft.com/office/drawing/2014/main" id="{A4ACD2C4-3AA2-7956-C3AE-C0E0F7F2EDE2}"/>
              </a:ext>
            </a:extLst>
          </p:cNvPr>
          <p:cNvSpPr txBox="1"/>
          <p:nvPr/>
        </p:nvSpPr>
        <p:spPr>
          <a:xfrm>
            <a:off x="322491" y="1457732"/>
            <a:ext cx="11399401" cy="21621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pl-PL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Calibri" pitchFamily="34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800" b="1" kern="0" dirty="0">
                <a:solidFill>
                  <a:srgbClr val="C00000"/>
                </a:solidFill>
                <a:latin typeface="Calibri"/>
                <a:cs typeface="Calibri" pitchFamily="34"/>
              </a:rPr>
              <a:t>Przypominamy!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800" b="1" kern="0" dirty="0">
              <a:solidFill>
                <a:srgbClr val="C00000"/>
              </a:solidFill>
              <a:latin typeface="Calibri"/>
              <a:cs typeface="Calibri" pitchFamily="34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800" b="1" kern="0" dirty="0">
                <a:solidFill>
                  <a:srgbClr val="C00000"/>
                </a:solidFill>
                <a:latin typeface="Calibri"/>
                <a:cs typeface="Calibri" pitchFamily="34"/>
              </a:rPr>
              <a:t>Dnia 21 maja 2026 odbyły się ostatnie zajęcia komputerowe.</a:t>
            </a:r>
          </a:p>
        </p:txBody>
      </p:sp>
    </p:spTree>
    <p:extLst>
      <p:ext uri="{BB962C8B-B14F-4D97-AF65-F5344CB8AC3E}">
        <p14:creationId xmlns:p14="http://schemas.microsoft.com/office/powerpoint/2010/main" val="1907248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AF0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237F33-99D9-D8B3-90C8-274CD8E08F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2">
            <a:extLst>
              <a:ext uri="{FF2B5EF4-FFF2-40B4-BE49-F238E27FC236}">
                <a16:creationId xmlns:a16="http://schemas.microsoft.com/office/drawing/2014/main" id="{9D00EC48-E133-E89C-1709-7DDCBCDF813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69809" y="-430616"/>
            <a:ext cx="6102348" cy="686117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Graphic 8">
            <a:extLst>
              <a:ext uri="{FF2B5EF4-FFF2-40B4-BE49-F238E27FC236}">
                <a16:creationId xmlns:a16="http://schemas.microsoft.com/office/drawing/2014/main" id="{2CC66690-336A-40FE-02E8-D33896B807C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21549" y="82972"/>
            <a:ext cx="2520598" cy="86117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11">
            <a:extLst>
              <a:ext uri="{FF2B5EF4-FFF2-40B4-BE49-F238E27FC236}">
                <a16:creationId xmlns:a16="http://schemas.microsoft.com/office/drawing/2014/main" id="{D6974900-BF51-BACB-D569-59E9294AEEBA}"/>
              </a:ext>
            </a:extLst>
          </p:cNvPr>
          <p:cNvSpPr txBox="1"/>
          <p:nvPr/>
        </p:nvSpPr>
        <p:spPr>
          <a:xfrm>
            <a:off x="9220983" y="5878659"/>
            <a:ext cx="1985573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92878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www.uew.pl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192878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51453984-6BAC-655C-31CB-DF80C474F218}"/>
              </a:ext>
            </a:extLst>
          </p:cNvPr>
          <p:cNvGrpSpPr/>
          <p:nvPr/>
        </p:nvGrpSpPr>
        <p:grpSpPr>
          <a:xfrm>
            <a:off x="881637" y="5878659"/>
            <a:ext cx="10247013" cy="770043"/>
            <a:chOff x="881637" y="5878659"/>
            <a:chExt cx="10247013" cy="770043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FDF322BF-9AC8-3466-5701-7A122A36727F}"/>
                </a:ext>
              </a:extLst>
            </p:cNvPr>
            <p:cNvCxnSpPr/>
            <p:nvPr/>
          </p:nvCxnSpPr>
          <p:spPr>
            <a:xfrm>
              <a:off x="881637" y="5878659"/>
              <a:ext cx="10247013" cy="8970"/>
            </a:xfrm>
            <a:prstGeom prst="straightConnector1">
              <a:avLst/>
            </a:prstGeom>
            <a:noFill/>
            <a:ln w="19046" cap="flat">
              <a:solidFill>
                <a:srgbClr val="D7D7D7"/>
              </a:solidFill>
              <a:prstDash val="solid"/>
              <a:miter/>
            </a:ln>
          </p:spPr>
        </p:cxnSp>
        <p:pic>
          <p:nvPicPr>
            <p:cNvPr id="7" name="Graphic 8">
              <a:extLst>
                <a:ext uri="{FF2B5EF4-FFF2-40B4-BE49-F238E27FC236}">
                  <a16:creationId xmlns:a16="http://schemas.microsoft.com/office/drawing/2014/main" id="{8BCC045E-2673-4A71-8015-478378F7F90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82862" y="6157286"/>
              <a:ext cx="1451765" cy="491416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8" name="TextBox 11">
              <a:extLst>
                <a:ext uri="{FF2B5EF4-FFF2-40B4-BE49-F238E27FC236}">
                  <a16:creationId xmlns:a16="http://schemas.microsoft.com/office/drawing/2014/main" id="{163463E7-A004-5357-9F6F-9840B7FB4083}"/>
                </a:ext>
              </a:extLst>
            </p:cNvPr>
            <p:cNvSpPr txBox="1"/>
            <p:nvPr/>
          </p:nvSpPr>
          <p:spPr>
            <a:xfrm>
              <a:off x="9139748" y="6202475"/>
              <a:ext cx="1985573" cy="39667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AAF0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www.uew.pl</a:t>
              </a: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AAF0F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9" name="pole tekstowe 11">
            <a:extLst>
              <a:ext uri="{FF2B5EF4-FFF2-40B4-BE49-F238E27FC236}">
                <a16:creationId xmlns:a16="http://schemas.microsoft.com/office/drawing/2014/main" id="{EB3C7DF2-5149-0B06-2106-DCDE8BBE916B}"/>
              </a:ext>
            </a:extLst>
          </p:cNvPr>
          <p:cNvSpPr txBox="1"/>
          <p:nvPr/>
        </p:nvSpPr>
        <p:spPr>
          <a:xfrm>
            <a:off x="305442" y="630657"/>
            <a:ext cx="11399401" cy="368562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pl-PL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Calibri" pitchFamily="34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pl-PL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 pitchFamily="34"/>
              </a:rPr>
              <a:t>Przypominamy!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pl-PL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Calibri" pitchFamily="34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pl-PL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 pitchFamily="34"/>
              </a:rPr>
              <a:t>Dnia 28 maja 2026 (czwartek) zajęcia są odwołane w związku z oficjalnym zakończeniem roku akademickiego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800" b="1" kern="0" dirty="0">
              <a:solidFill>
                <a:srgbClr val="C00000"/>
              </a:solidFill>
              <a:latin typeface="Calibri"/>
              <a:cs typeface="Calibri" pitchFamily="34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pl-PL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 pitchFamily="34"/>
              </a:rPr>
              <a:t>Dnia 29 maja (</a:t>
            </a:r>
            <a:r>
              <a:rPr lang="pl-PL" sz="2800" b="1" kern="0" dirty="0">
                <a:solidFill>
                  <a:srgbClr val="C00000"/>
                </a:solidFill>
                <a:latin typeface="Calibri"/>
                <a:cs typeface="Calibri" pitchFamily="34"/>
              </a:rPr>
              <a:t>piątek) </a:t>
            </a:r>
            <a:r>
              <a:rPr kumimoji="0" lang="pl-PL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 pitchFamily="34"/>
              </a:rPr>
              <a:t>odbywają się tylko zajęcia treningu pamięci i tańca</a:t>
            </a:r>
          </a:p>
        </p:txBody>
      </p:sp>
    </p:spTree>
    <p:extLst>
      <p:ext uri="{BB962C8B-B14F-4D97-AF65-F5344CB8AC3E}">
        <p14:creationId xmlns:p14="http://schemas.microsoft.com/office/powerpoint/2010/main" val="2768579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AF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8">
            <a:extLst>
              <a:ext uri="{FF2B5EF4-FFF2-40B4-BE49-F238E27FC236}">
                <a16:creationId xmlns:a16="http://schemas.microsoft.com/office/drawing/2014/main" id="{C3156F4A-7512-6822-624A-41F1AA9793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321549" y="82972"/>
            <a:ext cx="2520598" cy="86117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11">
            <a:extLst>
              <a:ext uri="{FF2B5EF4-FFF2-40B4-BE49-F238E27FC236}">
                <a16:creationId xmlns:a16="http://schemas.microsoft.com/office/drawing/2014/main" id="{48926AD3-A683-7077-1104-8C34A9B3D391}"/>
              </a:ext>
            </a:extLst>
          </p:cNvPr>
          <p:cNvSpPr txBox="1"/>
          <p:nvPr/>
        </p:nvSpPr>
        <p:spPr>
          <a:xfrm>
            <a:off x="9220983" y="5878659"/>
            <a:ext cx="1985573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92878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www.uew.pl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192878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71002090-984B-B6E4-2DCB-5A1E6FCCF3EC}"/>
              </a:ext>
            </a:extLst>
          </p:cNvPr>
          <p:cNvGrpSpPr/>
          <p:nvPr/>
        </p:nvGrpSpPr>
        <p:grpSpPr>
          <a:xfrm>
            <a:off x="881637" y="5871984"/>
            <a:ext cx="10247013" cy="776718"/>
            <a:chOff x="881637" y="5871984"/>
            <a:chExt cx="10247013" cy="776718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0F5583A8-CFAB-D906-BC40-67445E080AC6}"/>
                </a:ext>
              </a:extLst>
            </p:cNvPr>
            <p:cNvCxnSpPr/>
            <p:nvPr/>
          </p:nvCxnSpPr>
          <p:spPr>
            <a:xfrm>
              <a:off x="881637" y="5871984"/>
              <a:ext cx="10247013" cy="9052"/>
            </a:xfrm>
            <a:prstGeom prst="straightConnector1">
              <a:avLst/>
            </a:prstGeom>
            <a:noFill/>
            <a:ln w="19046" cap="flat">
              <a:solidFill>
                <a:srgbClr val="D7D7D7"/>
              </a:solidFill>
              <a:prstDash val="solid"/>
              <a:miter/>
            </a:ln>
          </p:spPr>
        </p:cxnSp>
        <p:pic>
          <p:nvPicPr>
            <p:cNvPr id="7" name="Graphic 8">
              <a:extLst>
                <a:ext uri="{FF2B5EF4-FFF2-40B4-BE49-F238E27FC236}">
                  <a16:creationId xmlns:a16="http://schemas.microsoft.com/office/drawing/2014/main" id="{9B579CA1-9216-33BC-196C-655E125F65A2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82862" y="6153025"/>
              <a:ext cx="1451765" cy="495677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8" name="TextBox 11">
              <a:extLst>
                <a:ext uri="{FF2B5EF4-FFF2-40B4-BE49-F238E27FC236}">
                  <a16:creationId xmlns:a16="http://schemas.microsoft.com/office/drawing/2014/main" id="{F8E5CE5D-A914-BFBD-3151-CC6EA9ACCF83}"/>
                </a:ext>
              </a:extLst>
            </p:cNvPr>
            <p:cNvSpPr txBox="1"/>
            <p:nvPr/>
          </p:nvSpPr>
          <p:spPr>
            <a:xfrm>
              <a:off x="9139748" y="6198607"/>
              <a:ext cx="1985573" cy="40011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AAF0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www.uew.pl</a:t>
              </a: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AAF0F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EB747B0D-425C-64B2-548C-2B896BAB70FC}"/>
              </a:ext>
            </a:extLst>
          </p:cNvPr>
          <p:cNvSpPr txBox="1"/>
          <p:nvPr/>
        </p:nvSpPr>
        <p:spPr>
          <a:xfrm>
            <a:off x="-448336" y="229239"/>
            <a:ext cx="12004158" cy="121856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Zapraszamy na konferencję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pl-PL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połączoną z zakończeniem roku akademickiego</a:t>
            </a: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„Fizyczne i kulturowe przeobrażenia kształtujące rzekę Odrę i jej podmiotowość na przestrzeni  wieków”</a:t>
            </a:r>
            <a:endParaRPr kumimoji="0" lang="pl-PL" sz="2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504A11-61B9-4B26-60EA-88085D32ECC1}"/>
              </a:ext>
            </a:extLst>
          </p:cNvPr>
          <p:cNvSpPr txBox="1"/>
          <p:nvPr/>
        </p:nvSpPr>
        <p:spPr>
          <a:xfrm>
            <a:off x="116544" y="1517087"/>
            <a:ext cx="568133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Program konferencji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10.30-11.30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 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rejestracja uczestników, słodki poczęstunek, kawa, herbata</a:t>
            </a:r>
            <a:b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11.30-12.15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 - wykład I-  "Rzeka jako podmiot: prawa natury i kulturowe znaczenie rzek na przykładzie Odry". Wykład wygłosi Magda Matuszewska, Prezeska Fundacji Osoba Odra</a:t>
            </a:r>
            <a:b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12.15-12.45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 - wykład II - "Zmiany przebiegu Odry na terenie miasta Wrocław na przestrzeni 700 lat". Wykład wygłosi Michał Strokowski, pasjonat i orędownik wodnych środków lokomocji.</a:t>
            </a:r>
            <a:b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12.45-13.30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 - panel dyskusyjny z udziałem wykładowców i zaproszonych gości</a:t>
            </a:r>
            <a:b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13.30-15.00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 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poczęstunek integracyjny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7EA53B-BFAD-3FE7-7245-88299944EDC5}"/>
              </a:ext>
            </a:extLst>
          </p:cNvPr>
          <p:cNvSpPr txBox="1"/>
          <p:nvPr/>
        </p:nvSpPr>
        <p:spPr>
          <a:xfrm>
            <a:off x="8650329" y="1766170"/>
            <a:ext cx="341378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Termin: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28.05.2026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(czwartek),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godzina 10.30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Miejsce: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hotel Novotel City Wrocław, ul. Wyścigowa 35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Dojazd: do hotelu Novotel Wrocław City najłatwiej dojechać tramwajami linii 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 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17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-kierunek Klecina, przystanek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Przyjaźni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 oraz 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9, 15 –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przystanek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Park Południowy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Parking dla słuchaczy UTW bezpłatny!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C34199E-DD94-9EBE-91C8-806D2994DD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9111" y="1820805"/>
            <a:ext cx="2679764" cy="21797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3FC64ED-E537-5548-1FDD-9F10CF4D03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9111" y="4000555"/>
            <a:ext cx="2711353" cy="1862376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883F61A1-853C-81BA-FA4A-F61A37B1D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71" y="159955"/>
            <a:ext cx="13620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AF0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FFEC8B-4D8F-2A7B-C290-8EC316B3E2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2">
            <a:extLst>
              <a:ext uri="{FF2B5EF4-FFF2-40B4-BE49-F238E27FC236}">
                <a16:creationId xmlns:a16="http://schemas.microsoft.com/office/drawing/2014/main" id="{17DEDBAE-2D5E-EFA3-0439-6AABF322185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69809" y="-430616"/>
            <a:ext cx="6102348" cy="686117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Graphic 8">
            <a:extLst>
              <a:ext uri="{FF2B5EF4-FFF2-40B4-BE49-F238E27FC236}">
                <a16:creationId xmlns:a16="http://schemas.microsoft.com/office/drawing/2014/main" id="{54EF283E-9D31-6962-C487-93FEBD0399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21549" y="82972"/>
            <a:ext cx="2520598" cy="86117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11">
            <a:extLst>
              <a:ext uri="{FF2B5EF4-FFF2-40B4-BE49-F238E27FC236}">
                <a16:creationId xmlns:a16="http://schemas.microsoft.com/office/drawing/2014/main" id="{6C6FE484-CBD9-4843-8D3E-207E8F1C12C8}"/>
              </a:ext>
            </a:extLst>
          </p:cNvPr>
          <p:cNvSpPr txBox="1"/>
          <p:nvPr/>
        </p:nvSpPr>
        <p:spPr>
          <a:xfrm>
            <a:off x="9220983" y="5878659"/>
            <a:ext cx="1985573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92878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www.uew.pl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192878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5E0B617F-C914-FCDD-D1D0-6B92078A2D97}"/>
              </a:ext>
            </a:extLst>
          </p:cNvPr>
          <p:cNvGrpSpPr/>
          <p:nvPr/>
        </p:nvGrpSpPr>
        <p:grpSpPr>
          <a:xfrm>
            <a:off x="881637" y="5878659"/>
            <a:ext cx="10247013" cy="770043"/>
            <a:chOff x="881637" y="5878659"/>
            <a:chExt cx="10247013" cy="770043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C9401C93-C06E-FAF8-FD6B-4D04B45F0ED8}"/>
                </a:ext>
              </a:extLst>
            </p:cNvPr>
            <p:cNvCxnSpPr/>
            <p:nvPr/>
          </p:nvCxnSpPr>
          <p:spPr>
            <a:xfrm>
              <a:off x="881637" y="5878659"/>
              <a:ext cx="10247013" cy="8970"/>
            </a:xfrm>
            <a:prstGeom prst="straightConnector1">
              <a:avLst/>
            </a:prstGeom>
            <a:noFill/>
            <a:ln w="19046" cap="flat">
              <a:solidFill>
                <a:srgbClr val="D7D7D7"/>
              </a:solidFill>
              <a:prstDash val="solid"/>
              <a:miter/>
            </a:ln>
          </p:spPr>
        </p:cxnSp>
        <p:pic>
          <p:nvPicPr>
            <p:cNvPr id="7" name="Graphic 8">
              <a:extLst>
                <a:ext uri="{FF2B5EF4-FFF2-40B4-BE49-F238E27FC236}">
                  <a16:creationId xmlns:a16="http://schemas.microsoft.com/office/drawing/2014/main" id="{AC530A93-C631-0726-8173-1352DE32FF1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82862" y="6157286"/>
              <a:ext cx="1451765" cy="491416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8" name="TextBox 11">
              <a:extLst>
                <a:ext uri="{FF2B5EF4-FFF2-40B4-BE49-F238E27FC236}">
                  <a16:creationId xmlns:a16="http://schemas.microsoft.com/office/drawing/2014/main" id="{050E6982-AD8E-17B2-D455-9DCB262742F2}"/>
                </a:ext>
              </a:extLst>
            </p:cNvPr>
            <p:cNvSpPr txBox="1"/>
            <p:nvPr/>
          </p:nvSpPr>
          <p:spPr>
            <a:xfrm>
              <a:off x="9139748" y="6202475"/>
              <a:ext cx="1985573" cy="39667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AAF0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www.uew.pl</a:t>
              </a: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AAF0F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72802E37-60EC-7476-52D6-3B72C92F17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0074" y="2680740"/>
            <a:ext cx="3651926" cy="19770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66FBA27-BBAC-DDF1-FC75-B2ABDC0C03CA}"/>
              </a:ext>
            </a:extLst>
          </p:cNvPr>
          <p:cNvSpPr txBox="1"/>
          <p:nvPr/>
        </p:nvSpPr>
        <p:spPr>
          <a:xfrm>
            <a:off x="569201" y="1569877"/>
            <a:ext cx="80440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Aft>
                <a:spcPts val="1500"/>
              </a:spcAft>
            </a:pPr>
            <a:r>
              <a:rPr lang="pl-PL" sz="2000" b="1" i="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Zapraszamy na wykłady </a:t>
            </a:r>
            <a:r>
              <a:rPr lang="pl-PL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Oratorium Marianum (gmach główny, pl. Uniwersytecki 1, parter), </a:t>
            </a:r>
            <a:r>
              <a:rPr lang="pl-PL" sz="2000" b="1" i="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wtorki w godzinach 17:15–19:15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101989-DE0B-3E0D-697B-178CDB545165}"/>
              </a:ext>
            </a:extLst>
          </p:cNvPr>
          <p:cNvSpPr txBox="1"/>
          <p:nvPr/>
        </p:nvSpPr>
        <p:spPr>
          <a:xfrm>
            <a:off x="2185336" y="2698580"/>
            <a:ext cx="5627857" cy="1600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pl-PL" sz="2000" kern="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0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 maja 2026</a:t>
            </a:r>
            <a:endParaRPr lang="pl-PL" sz="2000" kern="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0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prof. dr hab. Krzysztof Meissner</a:t>
            </a:r>
            <a:br>
              <a:rPr lang="pl-PL" sz="20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CIEMNA MATERIA</a:t>
            </a:r>
          </a:p>
        </p:txBody>
      </p:sp>
    </p:spTree>
    <p:extLst>
      <p:ext uri="{BB962C8B-B14F-4D97-AF65-F5344CB8AC3E}">
        <p14:creationId xmlns:p14="http://schemas.microsoft.com/office/powerpoint/2010/main" val="663572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AF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2">
            <a:extLst>
              <a:ext uri="{FF2B5EF4-FFF2-40B4-BE49-F238E27FC236}">
                <a16:creationId xmlns:a16="http://schemas.microsoft.com/office/drawing/2014/main" id="{B3143887-519D-061E-3B9B-3D837402D4C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89652" y="-13870"/>
            <a:ext cx="6102348" cy="686117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Graphic 8">
            <a:extLst>
              <a:ext uri="{FF2B5EF4-FFF2-40B4-BE49-F238E27FC236}">
                <a16:creationId xmlns:a16="http://schemas.microsoft.com/office/drawing/2014/main" id="{F29CF0B8-ED25-D8D8-F223-0D455ABA96B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21549" y="82972"/>
            <a:ext cx="2520598" cy="86117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11">
            <a:extLst>
              <a:ext uri="{FF2B5EF4-FFF2-40B4-BE49-F238E27FC236}">
                <a16:creationId xmlns:a16="http://schemas.microsoft.com/office/drawing/2014/main" id="{A1FA48EC-23F2-8618-6866-B0F99C3249A2}"/>
              </a:ext>
            </a:extLst>
          </p:cNvPr>
          <p:cNvSpPr txBox="1"/>
          <p:nvPr/>
        </p:nvSpPr>
        <p:spPr>
          <a:xfrm>
            <a:off x="9220983" y="5878659"/>
            <a:ext cx="1985573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92878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www.uew.pl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192878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02E64E8B-52CC-B802-934C-A18CBF62BDDB}"/>
              </a:ext>
            </a:extLst>
          </p:cNvPr>
          <p:cNvGrpSpPr/>
          <p:nvPr/>
        </p:nvGrpSpPr>
        <p:grpSpPr>
          <a:xfrm>
            <a:off x="881637" y="5878659"/>
            <a:ext cx="10247013" cy="770043"/>
            <a:chOff x="881637" y="5878659"/>
            <a:chExt cx="10247013" cy="770043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8496A568-643A-F92D-6264-EC2D12D3FD49}"/>
                </a:ext>
              </a:extLst>
            </p:cNvPr>
            <p:cNvCxnSpPr/>
            <p:nvPr/>
          </p:nvCxnSpPr>
          <p:spPr>
            <a:xfrm>
              <a:off x="881637" y="5878659"/>
              <a:ext cx="10247013" cy="8970"/>
            </a:xfrm>
            <a:prstGeom prst="straightConnector1">
              <a:avLst/>
            </a:prstGeom>
            <a:noFill/>
            <a:ln w="19046" cap="flat">
              <a:solidFill>
                <a:srgbClr val="D7D7D7"/>
              </a:solidFill>
              <a:prstDash val="solid"/>
              <a:miter/>
            </a:ln>
          </p:spPr>
        </p:cxnSp>
        <p:pic>
          <p:nvPicPr>
            <p:cNvPr id="7" name="Graphic 8">
              <a:extLst>
                <a:ext uri="{FF2B5EF4-FFF2-40B4-BE49-F238E27FC236}">
                  <a16:creationId xmlns:a16="http://schemas.microsoft.com/office/drawing/2014/main" id="{CA2DCD7D-4604-4752-5FBA-4B3AA63870E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82862" y="6157286"/>
              <a:ext cx="1451765" cy="491416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8" name="TextBox 11">
              <a:extLst>
                <a:ext uri="{FF2B5EF4-FFF2-40B4-BE49-F238E27FC236}">
                  <a16:creationId xmlns:a16="http://schemas.microsoft.com/office/drawing/2014/main" id="{212B25C4-13A4-E2C9-C00D-D49E48AE07E0}"/>
                </a:ext>
              </a:extLst>
            </p:cNvPr>
            <p:cNvSpPr txBox="1"/>
            <p:nvPr/>
          </p:nvSpPr>
          <p:spPr>
            <a:xfrm>
              <a:off x="9139748" y="6202475"/>
              <a:ext cx="1985573" cy="39667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AAF0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www.uew.pl</a:t>
              </a: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AAF0F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9" name="pole tekstowe 11">
            <a:extLst>
              <a:ext uri="{FF2B5EF4-FFF2-40B4-BE49-F238E27FC236}">
                <a16:creationId xmlns:a16="http://schemas.microsoft.com/office/drawing/2014/main" id="{9301A8B1-3C7E-EC60-497F-AADF13314956}"/>
              </a:ext>
            </a:extLst>
          </p:cNvPr>
          <p:cNvSpPr txBox="1"/>
          <p:nvPr/>
        </p:nvSpPr>
        <p:spPr>
          <a:xfrm>
            <a:off x="337479" y="96800"/>
            <a:ext cx="11335328" cy="415754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Planowana wycieczka słuchaczy UTW UEW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„Szlakiem Marianny Orańskiej – odkrywanie historii Dolnego Śląska połączone z integracją adresowaną do słuchaczy Uniwersytetu Trzeciego Wieku w Uniwersytecie Ekonomicznym we Wrocławiu”.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Pałac Marianny Orańskiej w Kamieńcu Ząbkowickim -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jedna z najbardziej niezwykłych rezydencji Dolnego Śląska, monumentalny neogotycki pałac przypominający romantyczny zamek z baśni.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Lądek Zdrój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– ukochane uzdrowisko Księżnej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 Krzywa Wieża w Ząbkowicach Śląskich –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 trasa naszej wycieczki.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Więcej...na miejscu.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Calibri" pitchFamily="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58FA58-22D8-1AA7-C2AC-00A45928D9AA}"/>
              </a:ext>
            </a:extLst>
          </p:cNvPr>
          <p:cNvSpPr txBox="1"/>
          <p:nvPr/>
        </p:nvSpPr>
        <p:spPr>
          <a:xfrm>
            <a:off x="337478" y="3391144"/>
            <a:ext cx="8176823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Termin: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01.10.2026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Zbiórka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</a:t>
            </a:r>
            <a:r>
              <a:rPr kumimoji="0" lang="pl-PL" sz="20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 szczegółach będziemy informować w terminie późniejszym!! kontakt telefoniczny, mailowy, WhatsApp, FB, gablotka przed biurem UTW i strona internetowa UTW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Przewidziany wspólny posiłek.                                 </a:t>
            </a:r>
            <a:r>
              <a:rPr kumimoji="0" lang="pl-PL" sz="20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ZAPISY PO WYKŁADZIE !!</a:t>
            </a:r>
            <a:endParaRPr kumimoji="0" lang="pl-PL" sz="20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Składka słuchacza: 40 zł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1C3868-378E-5760-D0C4-93E24BB397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4302" y="2939580"/>
            <a:ext cx="3677698" cy="24180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DF8AA1-9D4B-F5CB-D0A6-DE26455B82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017" y="30916"/>
            <a:ext cx="2039752" cy="80982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9FA9E52-E045-93B9-FE41-BFC8797850D2}"/>
              </a:ext>
            </a:extLst>
          </p:cNvPr>
          <p:cNvSpPr txBox="1"/>
          <p:nvPr/>
        </p:nvSpPr>
        <p:spPr>
          <a:xfrm>
            <a:off x="2956257" y="6060724"/>
            <a:ext cx="6097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Zadanie dofinansowane ze środków budżetu Samorządu Województwa Dolnośląskiego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AF0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652EA2-1595-956A-6496-09095D779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2">
            <a:extLst>
              <a:ext uri="{FF2B5EF4-FFF2-40B4-BE49-F238E27FC236}">
                <a16:creationId xmlns:a16="http://schemas.microsoft.com/office/drawing/2014/main" id="{9A61D5AA-6004-1A36-3DCA-0A3D50C1227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2820" y="-1591"/>
            <a:ext cx="6102348" cy="686117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Graphic 8">
            <a:extLst>
              <a:ext uri="{FF2B5EF4-FFF2-40B4-BE49-F238E27FC236}">
                <a16:creationId xmlns:a16="http://schemas.microsoft.com/office/drawing/2014/main" id="{B1EF204B-7DB2-F3AD-8607-07B91A8BDB4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21549" y="82972"/>
            <a:ext cx="2520598" cy="86117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11">
            <a:extLst>
              <a:ext uri="{FF2B5EF4-FFF2-40B4-BE49-F238E27FC236}">
                <a16:creationId xmlns:a16="http://schemas.microsoft.com/office/drawing/2014/main" id="{870DBD2C-987D-5B2E-C9AC-C276F5306239}"/>
              </a:ext>
            </a:extLst>
          </p:cNvPr>
          <p:cNvSpPr txBox="1"/>
          <p:nvPr/>
        </p:nvSpPr>
        <p:spPr>
          <a:xfrm>
            <a:off x="9220983" y="5878659"/>
            <a:ext cx="1985573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92878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www.uew.pl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192878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ED94559C-3991-7EF1-58AB-E82A12A1452B}"/>
              </a:ext>
            </a:extLst>
          </p:cNvPr>
          <p:cNvGrpSpPr/>
          <p:nvPr/>
        </p:nvGrpSpPr>
        <p:grpSpPr>
          <a:xfrm>
            <a:off x="881637" y="5878659"/>
            <a:ext cx="10247013" cy="770043"/>
            <a:chOff x="881637" y="5878659"/>
            <a:chExt cx="10247013" cy="770043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2ED81E68-2CCD-8E7D-A908-AF8423F3A6BD}"/>
                </a:ext>
              </a:extLst>
            </p:cNvPr>
            <p:cNvCxnSpPr/>
            <p:nvPr/>
          </p:nvCxnSpPr>
          <p:spPr>
            <a:xfrm>
              <a:off x="881637" y="5878659"/>
              <a:ext cx="10247013" cy="8970"/>
            </a:xfrm>
            <a:prstGeom prst="straightConnector1">
              <a:avLst/>
            </a:prstGeom>
            <a:noFill/>
            <a:ln w="19046" cap="flat">
              <a:solidFill>
                <a:srgbClr val="D7D7D7"/>
              </a:solidFill>
              <a:prstDash val="solid"/>
              <a:miter/>
            </a:ln>
          </p:spPr>
        </p:cxnSp>
        <p:pic>
          <p:nvPicPr>
            <p:cNvPr id="7" name="Graphic 8">
              <a:extLst>
                <a:ext uri="{FF2B5EF4-FFF2-40B4-BE49-F238E27FC236}">
                  <a16:creationId xmlns:a16="http://schemas.microsoft.com/office/drawing/2014/main" id="{7FCF7935-7D8E-2A5D-52A1-8D63533C04C1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82862" y="6157286"/>
              <a:ext cx="1451765" cy="491416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8" name="TextBox 11">
              <a:extLst>
                <a:ext uri="{FF2B5EF4-FFF2-40B4-BE49-F238E27FC236}">
                  <a16:creationId xmlns:a16="http://schemas.microsoft.com/office/drawing/2014/main" id="{2C033BA8-61B7-EF42-191E-EB380C4BC582}"/>
                </a:ext>
              </a:extLst>
            </p:cNvPr>
            <p:cNvSpPr txBox="1"/>
            <p:nvPr/>
          </p:nvSpPr>
          <p:spPr>
            <a:xfrm>
              <a:off x="9139748" y="6202475"/>
              <a:ext cx="1985573" cy="39667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AAF0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www.uew.pl</a:t>
              </a: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AAF0F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9" name="pole tekstowe 11">
            <a:extLst>
              <a:ext uri="{FF2B5EF4-FFF2-40B4-BE49-F238E27FC236}">
                <a16:creationId xmlns:a16="http://schemas.microsoft.com/office/drawing/2014/main" id="{F5156ACA-1CC2-DC5E-AC12-12E49EADF34B}"/>
              </a:ext>
            </a:extLst>
          </p:cNvPr>
          <p:cNvSpPr txBox="1"/>
          <p:nvPr/>
        </p:nvSpPr>
        <p:spPr>
          <a:xfrm>
            <a:off x="985444" y="817045"/>
            <a:ext cx="10323694" cy="69737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itchFamily="34"/>
              </a:rPr>
              <a:t>Wszystkich słuchaczy zachęcamy do korzystania z bogatej oferty sekcji zainteresowań.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2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Terminy i sale dla poszczególnych sekcji: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2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Sekcja brydża  -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poniedziałki, sala 307E, godz.14:00-18:00                                                                                          </a:t>
            </a:r>
            <a:b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pl-PL" sz="22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Sekcja gier logicznych -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wtorki, sala 405E, godz.13:15-17:30</a:t>
            </a:r>
            <a:b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pl-PL" sz="22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Sekcja turystyki 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- 06.03., 20.03., 10.04., 24.04., 15.05., 29.05., w godz 10:15-11:30, sala 402E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2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Chór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- środy, sala 214 A, godz. 17:00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2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Sekcja Wsparcia Psychologicznego -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20.03. i 27.03. - sala 402E, 10.04. i 24.04. - sala 302E, 08.05. i 22.05. - sala 402E. Wszystkie spotkania w godz. 10:30-11:00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2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Sekcja haiku - 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spotkania w każdy pierwszy wtorek miesiąca w biurze UTW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2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Sekcja Origami  -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czwartki, sala 502E, godz. 13:15 – 16:00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2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Sekcja pomocy koleżeńskiej </a:t>
            </a:r>
            <a:r>
              <a:rPr lang="pl-PL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- 13.03.,17.04.,08.05., sala 302E, godz. 10:00-11:15</a:t>
            </a:r>
            <a:endParaRPr kumimoji="0" lang="pl-PL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pl-PL" sz="3600" b="1" i="0" u="none" strike="noStrike" kern="0" cap="none" spc="0" normalizeH="0" baseline="0" noProof="0" dirty="0">
              <a:ln>
                <a:noFill/>
              </a:ln>
              <a:solidFill>
                <a:srgbClr val="0E2841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Calibri" pitchFamily="34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pl-PL" sz="3600" b="1" i="0" u="none" strike="noStrike" kern="0" cap="none" spc="0" normalizeH="0" baseline="0" noProof="0" dirty="0">
              <a:ln>
                <a:noFill/>
              </a:ln>
              <a:solidFill>
                <a:srgbClr val="0E2841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Calibri" pitchFamily="34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Calibri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720026040"/>
      </p:ext>
    </p:extLst>
  </p:cSld>
  <p:clrMapOvr>
    <a:masterClrMapping/>
  </p:clrMapOvr>
</p:sld>
</file>

<file path=ppt/theme/theme1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1454</TotalTime>
  <Words>853</Words>
  <Application>Microsoft Office PowerPoint</Application>
  <PresentationFormat>Panoramiczny</PresentationFormat>
  <Paragraphs>119</Paragraphs>
  <Slides>12</Slides>
  <Notes>5</Notes>
  <HiddenSlides>2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9" baseType="lpstr">
      <vt:lpstr>Aptos</vt:lpstr>
      <vt:lpstr>Aptos Display</vt:lpstr>
      <vt:lpstr>Arial</vt:lpstr>
      <vt:lpstr>Arial Black</vt:lpstr>
      <vt:lpstr>Calibri</vt:lpstr>
      <vt:lpstr>Times New Roman</vt:lpstr>
      <vt:lpstr>1_Motyw pakietu Office</vt:lpstr>
      <vt:lpstr>Prezentacja programu PowerPoint</vt:lpstr>
      <vt:lpstr>Prezentacja programu PowerPoint</vt:lpstr>
      <vt:lpstr>  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Beata Winnicka</dc:creator>
  <cp:lastModifiedBy>Beata Winnicka</cp:lastModifiedBy>
  <cp:revision>222</cp:revision>
  <cp:lastPrinted>2026-05-14T08:57:14Z</cp:lastPrinted>
  <dcterms:created xsi:type="dcterms:W3CDTF">2025-05-29T07:37:41Z</dcterms:created>
  <dcterms:modified xsi:type="dcterms:W3CDTF">2026-05-22T08:51:08Z</dcterms:modified>
</cp:coreProperties>
</file>